
<file path=[Content_Types].xml><?xml version="1.0" encoding="utf-8"?>
<Types xmlns="http://schemas.openxmlformats.org/package/2006/content-types">
  <Override PartName="/ppt/diagrams/drawing1.xml" ContentType="application/vnd.ms-office.drawingml.diagramDrawing+xml"/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lsx" ContentType="application/vnd.openxmlformats-officedocument.spreadsheetml.sheet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diagrams/layout1.xml" ContentType="application/vnd.openxmlformats-officedocument.drawingml.diagram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s/slide44.xml" ContentType="application/vnd.openxmlformats-officedocument.presentationml.slide+xml"/>
  <Override PartName="/ppt/slides/slide27.xml" ContentType="application/vnd.openxmlformats-officedocument.presentationml.slide+xml"/>
  <Default Extension="vml" ContentType="application/vnd.openxmlformats-officedocument.vmlDrawing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Default Extension="pict" ContentType="image/pict"/>
  <Override PartName="/ppt/slides/slide26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Layouts/slideLayout13.xml" ContentType="application/vnd.openxmlformats-officedocument.presentationml.slideLayout+xml"/>
  <Override PartName="/ppt/charts/chart2.xml" ContentType="application/vnd.openxmlformats-officedocument.drawingml.chart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diagrams/data1.xml" ContentType="application/vnd.openxmlformats-officedocument.drawingml.diagramData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diagrams/quickStyle1.xml" ContentType="application/vnd.openxmlformats-officedocument.drawingml.diagramStyle+xml"/>
  <Override PartName="/ppt/slides/slide41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Default Extension="doc" ContentType="application/msword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48"/>
  </p:notesMasterIdLst>
  <p:sldIdLst>
    <p:sldId id="256" r:id="rId2"/>
    <p:sldId id="276" r:id="rId3"/>
    <p:sldId id="287" r:id="rId4"/>
    <p:sldId id="281" r:id="rId5"/>
    <p:sldId id="282" r:id="rId6"/>
    <p:sldId id="277" r:id="rId7"/>
    <p:sldId id="298" r:id="rId8"/>
    <p:sldId id="284" r:id="rId9"/>
    <p:sldId id="285" r:id="rId10"/>
    <p:sldId id="288" r:id="rId11"/>
    <p:sldId id="289" r:id="rId12"/>
    <p:sldId id="299" r:id="rId13"/>
    <p:sldId id="290" r:id="rId14"/>
    <p:sldId id="279" r:id="rId15"/>
    <p:sldId id="300" r:id="rId16"/>
    <p:sldId id="301" r:id="rId17"/>
    <p:sldId id="302" r:id="rId18"/>
    <p:sldId id="275" r:id="rId19"/>
    <p:sldId id="262" r:id="rId20"/>
    <p:sldId id="267" r:id="rId21"/>
    <p:sldId id="261" r:id="rId22"/>
    <p:sldId id="260" r:id="rId23"/>
    <p:sldId id="257" r:id="rId24"/>
    <p:sldId id="258" r:id="rId25"/>
    <p:sldId id="268" r:id="rId26"/>
    <p:sldId id="269" r:id="rId27"/>
    <p:sldId id="270" r:id="rId28"/>
    <p:sldId id="271" r:id="rId29"/>
    <p:sldId id="272" r:id="rId30"/>
    <p:sldId id="273" r:id="rId31"/>
    <p:sldId id="259" r:id="rId32"/>
    <p:sldId id="265" r:id="rId33"/>
    <p:sldId id="266" r:id="rId34"/>
    <p:sldId id="263" r:id="rId35"/>
    <p:sldId id="304" r:id="rId36"/>
    <p:sldId id="305" r:id="rId37"/>
    <p:sldId id="286" r:id="rId38"/>
    <p:sldId id="291" r:id="rId39"/>
    <p:sldId id="292" r:id="rId40"/>
    <p:sldId id="293" r:id="rId41"/>
    <p:sldId id="294" r:id="rId42"/>
    <p:sldId id="295" r:id="rId43"/>
    <p:sldId id="296" r:id="rId44"/>
    <p:sldId id="303" r:id="rId45"/>
    <p:sldId id="297" r:id="rId46"/>
    <p:sldId id="283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88235" autoAdjust="0"/>
  </p:normalViewPr>
  <p:slideViewPr>
    <p:cSldViewPr snapToGrid="0" snapToObjects="1">
      <p:cViewPr varScale="1">
        <p:scale>
          <a:sx n="61" d="100"/>
          <a:sy n="61" d="100"/>
        </p:scale>
        <p:origin x="-72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64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dLbl>
              <c:idx val="0"/>
              <c:layout/>
              <c:dLblPos val="ctr"/>
              <c:showCatName val="1"/>
              <c:showPercent val="1"/>
            </c:dLbl>
            <c:dLbl>
              <c:idx val="1"/>
              <c:layout/>
              <c:dLblPos val="ctr"/>
              <c:showCatName val="1"/>
              <c:showPercent val="1"/>
            </c:dLbl>
            <c:dLbl>
              <c:idx val="2"/>
              <c:layout>
                <c:manualLayout>
                  <c:x val="0.133215063215461"/>
                  <c:y val="0.101205057260047"/>
                </c:manualLayout>
              </c:layout>
              <c:dLblPos val="bestFit"/>
              <c:showCatName val="1"/>
              <c:showPercent val="1"/>
            </c:dLbl>
            <c:dLbl>
              <c:idx val="3"/>
              <c:layout>
                <c:manualLayout>
                  <c:x val="0.10047802765658"/>
                  <c:y val="0.119196669133515"/>
                </c:manualLayout>
              </c:layout>
              <c:dLblPos val="bestFit"/>
              <c:showCatName val="1"/>
              <c:showPercent val="1"/>
            </c:dLbl>
            <c:dLbl>
              <c:idx val="4"/>
              <c:layout>
                <c:manualLayout>
                  <c:x val="0.0183832874879825"/>
                  <c:y val="-0.0134644642678108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FFFFFF"/>
                        </a:solidFill>
                      </a:rPr>
                      <a:t>Wind
5%</a:t>
                    </a:r>
                  </a:p>
                </c:rich>
              </c:tx>
              <c:dLblPos val="bestFit"/>
              <c:showCatName val="1"/>
              <c:showPercent val="1"/>
            </c:dLbl>
            <c:dLbl>
              <c:idx val="5"/>
              <c:layout>
                <c:manualLayout>
                  <c:x val="0.0487061883413166"/>
                  <c:y val="0.0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Other
1%</a:t>
                    </a:r>
                  </a:p>
                </c:rich>
              </c:tx>
              <c:dLblPos val="bestFit"/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Sheet1!$A$2:$A$7</c:f>
              <c:strCache>
                <c:ptCount val="6"/>
                <c:pt idx="0">
                  <c:v>Hydro</c:v>
                </c:pt>
                <c:pt idx="1">
                  <c:v>Gas</c:v>
                </c:pt>
                <c:pt idx="2">
                  <c:v>Geo</c:v>
                </c:pt>
                <c:pt idx="3">
                  <c:v>Coal</c:v>
                </c:pt>
                <c:pt idx="4">
                  <c:v>Wind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0.58</c:v>
                </c:pt>
                <c:pt idx="1">
                  <c:v>0.18</c:v>
                </c:pt>
                <c:pt idx="2">
                  <c:v>0.13</c:v>
                </c:pt>
                <c:pt idx="3">
                  <c:v>0.05</c:v>
                </c:pt>
                <c:pt idx="4">
                  <c:v>0.05</c:v>
                </c:pt>
                <c:pt idx="5">
                  <c:v>0.01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layout>
                <c:manualLayout>
                  <c:x val="-0.216410269028871"/>
                  <c:y val="-0.14468774606299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0.0121165518372703"/>
                  <c:y val="-0.0069042814960630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CatName val="1"/>
              <c:showPercent val="1"/>
            </c:dLbl>
            <c:dLbl>
              <c:idx val="4"/>
              <c:layout>
                <c:manualLayout>
                  <c:x val="-0.104166666666667"/>
                  <c:y val="-0.015625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 lang="en-US"/>
                </a:p>
              </c:txPr>
              <c:showCatName val="1"/>
              <c:showPercent val="1"/>
            </c:dLbl>
            <c:dLbl>
              <c:idx val="5"/>
              <c:layout>
                <c:manualLayout>
                  <c:x val="0.307621261463809"/>
                  <c:y val="0.0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FFFFFF"/>
                        </a:solidFill>
                      </a:rPr>
                      <a:t>Non-hydro RE
2%</a:t>
                    </a:r>
                  </a:p>
                </c:rich>
              </c:tx>
              <c:showCatName val="1"/>
              <c:showPercent val="1"/>
            </c:dLbl>
            <c:dLbl>
              <c:idx val="6"/>
              <c:layout>
                <c:manualLayout>
                  <c:x val="-0.126194881889764"/>
                  <c:y val="-0.00671875"/>
                </c:manualLayout>
              </c:layout>
              <c:showCatName val="1"/>
              <c:showPercent val="1"/>
            </c:dLbl>
            <c:showCatName val="1"/>
            <c:showPercent val="1"/>
            <c:showLeaderLines val="1"/>
            <c:leaderLines>
              <c:spPr>
                <a:ln w="22225" cap="flat" cmpd="sng" algn="ctr">
                  <a:solidFill>
                    <a:prstClr val="white"/>
                  </a:solidFill>
                  <a:prstDash val="solid"/>
                  <a:round/>
                  <a:headEnd type="triangle" w="med" len="med"/>
                  <a:tailEnd type="none" w="med" len="med"/>
                </a:ln>
              </c:spPr>
            </c:leaderLines>
          </c:dLbls>
          <c:cat>
            <c:strRef>
              <c:f>Sheet1!$A$2:$A$7</c:f>
              <c:strCache>
                <c:ptCount val="6"/>
                <c:pt idx="0">
                  <c:v>Black coal</c:v>
                </c:pt>
                <c:pt idx="1">
                  <c:v>Oil</c:v>
                </c:pt>
                <c:pt idx="2">
                  <c:v>Brown coal</c:v>
                </c:pt>
                <c:pt idx="3">
                  <c:v>Gas</c:v>
                </c:pt>
                <c:pt idx="4">
                  <c:v>Hydro</c:v>
                </c:pt>
                <c:pt idx="5">
                  <c:v>Non-hydro RE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143.0</c:v>
                </c:pt>
                <c:pt idx="1">
                  <c:v>2.6</c:v>
                </c:pt>
                <c:pt idx="2">
                  <c:v>57.0</c:v>
                </c:pt>
                <c:pt idx="3">
                  <c:v>39.0</c:v>
                </c:pt>
                <c:pt idx="4">
                  <c:v>12.3</c:v>
                </c:pt>
                <c:pt idx="5">
                  <c:v>6.8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44A571-A68E-974A-89A6-262D78D46690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8BCE1F-7C63-CC4E-8DFB-EBBF510BF496}">
      <dgm:prSet phldrT="[Text]"/>
      <dgm:spPr/>
      <dgm:t>
        <a:bodyPr/>
        <a:lstStyle/>
        <a:p>
          <a:r>
            <a:rPr lang="en-US" dirty="0" smtClean="0">
              <a:latin typeface="Arial"/>
              <a:cs typeface="Arial"/>
            </a:rPr>
            <a:t>Policy</a:t>
          </a:r>
          <a:endParaRPr lang="en-US" dirty="0">
            <a:latin typeface="Arial"/>
            <a:cs typeface="Arial"/>
          </a:endParaRPr>
        </a:p>
      </dgm:t>
    </dgm:pt>
    <dgm:pt modelId="{25DECF09-B664-5240-9C37-9BB4D9DA44C3}" type="parTrans" cxnId="{D8C97228-C346-254F-902B-C3D360C657B9}">
      <dgm:prSet/>
      <dgm:spPr/>
      <dgm:t>
        <a:bodyPr/>
        <a:lstStyle/>
        <a:p>
          <a:endParaRPr lang="en-US"/>
        </a:p>
      </dgm:t>
    </dgm:pt>
    <dgm:pt modelId="{61BCD15A-698B-D549-878E-A1B5873138FA}" type="sibTrans" cxnId="{D8C97228-C346-254F-902B-C3D360C657B9}">
      <dgm:prSet/>
      <dgm:spPr/>
      <dgm:t>
        <a:bodyPr/>
        <a:lstStyle/>
        <a:p>
          <a:endParaRPr lang="en-US"/>
        </a:p>
      </dgm:t>
    </dgm:pt>
    <dgm:pt modelId="{4A03F521-0248-8B41-81E3-080E3328C449}">
      <dgm:prSet phldrT="[Text]" custT="1"/>
      <dgm:spPr/>
      <dgm:t>
        <a:bodyPr/>
        <a:lstStyle/>
        <a:p>
          <a:r>
            <a:rPr lang="en-US" sz="2000" dirty="0" smtClean="0">
              <a:latin typeface="Arial"/>
              <a:cs typeface="Arial"/>
            </a:rPr>
            <a:t>Science</a:t>
          </a:r>
          <a:endParaRPr lang="en-US" sz="2000" dirty="0">
            <a:latin typeface="Arial"/>
            <a:cs typeface="Arial"/>
          </a:endParaRPr>
        </a:p>
      </dgm:t>
    </dgm:pt>
    <dgm:pt modelId="{3F97023B-91B5-2241-A14E-39A2C43C21CC}" type="parTrans" cxnId="{A1B79B2D-B7EE-774D-AE11-9455B7C7CD75}">
      <dgm:prSet/>
      <dgm:spPr/>
      <dgm:t>
        <a:bodyPr/>
        <a:lstStyle/>
        <a:p>
          <a:endParaRPr lang="en-US"/>
        </a:p>
      </dgm:t>
    </dgm:pt>
    <dgm:pt modelId="{8398AB77-6AAD-C646-8A44-BE8B2454DE3B}" type="sibTrans" cxnId="{A1B79B2D-B7EE-774D-AE11-9455B7C7CD75}">
      <dgm:prSet/>
      <dgm:spPr/>
      <dgm:t>
        <a:bodyPr/>
        <a:lstStyle/>
        <a:p>
          <a:endParaRPr lang="en-US"/>
        </a:p>
      </dgm:t>
    </dgm:pt>
    <dgm:pt modelId="{524DA262-F232-5746-8F8B-278722D5D337}">
      <dgm:prSet phldrT="[Text]" custT="1"/>
      <dgm:spPr/>
      <dgm:t>
        <a:bodyPr/>
        <a:lstStyle/>
        <a:p>
          <a:r>
            <a:rPr lang="en-US" sz="2000" dirty="0" smtClean="0">
              <a:latin typeface="Arial"/>
              <a:cs typeface="Arial"/>
            </a:rPr>
            <a:t>Economics</a:t>
          </a:r>
          <a:endParaRPr lang="en-US" sz="2000" dirty="0">
            <a:latin typeface="Arial"/>
            <a:cs typeface="Arial"/>
          </a:endParaRPr>
        </a:p>
      </dgm:t>
    </dgm:pt>
    <dgm:pt modelId="{E7987D73-270A-484E-9018-10B52635CE1F}" type="parTrans" cxnId="{88A5B985-C9E9-F340-9661-B6C6CDECC8B4}">
      <dgm:prSet/>
      <dgm:spPr/>
      <dgm:t>
        <a:bodyPr/>
        <a:lstStyle/>
        <a:p>
          <a:endParaRPr lang="en-US"/>
        </a:p>
      </dgm:t>
    </dgm:pt>
    <dgm:pt modelId="{5B7D34CB-9F76-5040-B01A-FF7FF0F6C563}" type="sibTrans" cxnId="{88A5B985-C9E9-F340-9661-B6C6CDECC8B4}">
      <dgm:prSet/>
      <dgm:spPr/>
      <dgm:t>
        <a:bodyPr/>
        <a:lstStyle/>
        <a:p>
          <a:endParaRPr lang="en-US"/>
        </a:p>
      </dgm:t>
    </dgm:pt>
    <dgm:pt modelId="{E0802373-F453-E049-9AE5-BD03073F9084}">
      <dgm:prSet custT="1"/>
      <dgm:spPr/>
      <dgm:t>
        <a:bodyPr/>
        <a:lstStyle/>
        <a:p>
          <a:r>
            <a:rPr lang="en-US" sz="2000" dirty="0" smtClean="0">
              <a:latin typeface="Arial Narrow"/>
              <a:cs typeface="Arial Narrow"/>
            </a:rPr>
            <a:t>Powerful vested interests</a:t>
          </a:r>
          <a:endParaRPr lang="en-US" sz="2000" dirty="0">
            <a:latin typeface="Arial Narrow"/>
            <a:cs typeface="Arial Narrow"/>
          </a:endParaRPr>
        </a:p>
      </dgm:t>
    </dgm:pt>
    <dgm:pt modelId="{12DADA0D-7938-9347-9AD8-10B3EDCD67B5}" type="parTrans" cxnId="{86C9686D-B578-A145-A03F-7FF7CB5B45E5}">
      <dgm:prSet/>
      <dgm:spPr/>
      <dgm:t>
        <a:bodyPr/>
        <a:lstStyle/>
        <a:p>
          <a:endParaRPr lang="en-US"/>
        </a:p>
      </dgm:t>
    </dgm:pt>
    <dgm:pt modelId="{B4279A1A-6C61-874D-B787-9EDE89A909AB}" type="sibTrans" cxnId="{86C9686D-B578-A145-A03F-7FF7CB5B45E5}">
      <dgm:prSet/>
      <dgm:spPr/>
      <dgm:t>
        <a:bodyPr/>
        <a:lstStyle/>
        <a:p>
          <a:endParaRPr lang="en-US"/>
        </a:p>
      </dgm:t>
    </dgm:pt>
    <dgm:pt modelId="{34ED7349-0A45-1D41-9BD1-430800809843}">
      <dgm:prSet custT="1"/>
      <dgm:spPr/>
      <dgm:t>
        <a:bodyPr/>
        <a:lstStyle/>
        <a:p>
          <a:r>
            <a:rPr lang="en-US" sz="2000" dirty="0" smtClean="0">
              <a:latin typeface="Arial Narrow"/>
              <a:cs typeface="Arial Narrow"/>
            </a:rPr>
            <a:t>Community groups</a:t>
          </a:r>
          <a:endParaRPr lang="en-US" sz="2000" dirty="0">
            <a:latin typeface="Arial Narrow"/>
            <a:cs typeface="Arial Narrow"/>
          </a:endParaRPr>
        </a:p>
      </dgm:t>
    </dgm:pt>
    <dgm:pt modelId="{13B4C366-3842-CB48-8FCA-D698B46F229A}" type="parTrans" cxnId="{7E43F946-6043-E24B-9D0B-9F6A2B400045}">
      <dgm:prSet/>
      <dgm:spPr/>
      <dgm:t>
        <a:bodyPr/>
        <a:lstStyle/>
        <a:p>
          <a:endParaRPr lang="en-US"/>
        </a:p>
      </dgm:t>
    </dgm:pt>
    <dgm:pt modelId="{CBD8212F-09BE-834D-8660-466AD2714710}" type="sibTrans" cxnId="{7E43F946-6043-E24B-9D0B-9F6A2B400045}">
      <dgm:prSet/>
      <dgm:spPr/>
      <dgm:t>
        <a:bodyPr/>
        <a:lstStyle/>
        <a:p>
          <a:endParaRPr lang="en-US"/>
        </a:p>
      </dgm:t>
    </dgm:pt>
    <dgm:pt modelId="{E9528FB6-6726-E747-94BA-A7890C733FED}">
      <dgm:prSet custT="1"/>
      <dgm:spPr/>
      <dgm:t>
        <a:bodyPr/>
        <a:lstStyle/>
        <a:p>
          <a:r>
            <a:rPr lang="en-US" sz="2000" dirty="0" smtClean="0">
              <a:latin typeface="Arial Narrow"/>
              <a:cs typeface="Arial Narrow"/>
            </a:rPr>
            <a:t>Media</a:t>
          </a:r>
          <a:endParaRPr lang="en-US" sz="2000" dirty="0">
            <a:latin typeface="Arial Narrow"/>
            <a:cs typeface="Arial Narrow"/>
          </a:endParaRPr>
        </a:p>
      </dgm:t>
    </dgm:pt>
    <dgm:pt modelId="{3BE5C2BF-09B1-594D-A97A-760B9A538CCE}" type="parTrans" cxnId="{C8F86B62-6B83-D74D-89BC-A93EE54496C0}">
      <dgm:prSet/>
      <dgm:spPr/>
      <dgm:t>
        <a:bodyPr/>
        <a:lstStyle/>
        <a:p>
          <a:endParaRPr lang="en-US"/>
        </a:p>
      </dgm:t>
    </dgm:pt>
    <dgm:pt modelId="{84F88318-76E6-0941-A75B-116429A19AEA}" type="sibTrans" cxnId="{C8F86B62-6B83-D74D-89BC-A93EE54496C0}">
      <dgm:prSet/>
      <dgm:spPr/>
      <dgm:t>
        <a:bodyPr/>
        <a:lstStyle/>
        <a:p>
          <a:endParaRPr lang="en-US"/>
        </a:p>
      </dgm:t>
    </dgm:pt>
    <dgm:pt modelId="{1545A7E5-5F3D-C847-9B0C-5909FEFBA9EB}" type="pres">
      <dgm:prSet presAssocID="{5E44A571-A68E-974A-89A6-262D78D4669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BBD7324-8A58-E245-A7C2-83089A9211FD}" type="pres">
      <dgm:prSet presAssocID="{3C8BCE1F-7C63-CC4E-8DFB-EBBF510BF496}" presName="hierRoot1" presStyleCnt="0"/>
      <dgm:spPr/>
    </dgm:pt>
    <dgm:pt modelId="{A8082311-918D-5643-A417-0BCD9C870682}" type="pres">
      <dgm:prSet presAssocID="{3C8BCE1F-7C63-CC4E-8DFB-EBBF510BF496}" presName="composite" presStyleCnt="0"/>
      <dgm:spPr/>
    </dgm:pt>
    <dgm:pt modelId="{9026B0F8-A0CA-7A43-81DA-706AAB38428B}" type="pres">
      <dgm:prSet presAssocID="{3C8BCE1F-7C63-CC4E-8DFB-EBBF510BF496}" presName="background" presStyleLbl="node0" presStyleIdx="0" presStyleCnt="1"/>
      <dgm:spPr/>
    </dgm:pt>
    <dgm:pt modelId="{257719D1-4CA1-F94B-8945-D605E3E0E667}" type="pres">
      <dgm:prSet presAssocID="{3C8BCE1F-7C63-CC4E-8DFB-EBBF510BF496}" presName="text" presStyleLbl="fgAcc0" presStyleIdx="0" presStyleCnt="1" custLinFactNeighborX="-5555" custLinFactNeighborY="-81336">
        <dgm:presLayoutVars>
          <dgm:chPref val="3"/>
        </dgm:presLayoutVars>
      </dgm:prSet>
      <dgm:spPr/>
    </dgm:pt>
    <dgm:pt modelId="{72B6140D-D57A-8A4C-911A-A1E4B7E246FC}" type="pres">
      <dgm:prSet presAssocID="{3C8BCE1F-7C63-CC4E-8DFB-EBBF510BF496}" presName="hierChild2" presStyleCnt="0"/>
      <dgm:spPr/>
    </dgm:pt>
    <dgm:pt modelId="{BE7EBE2D-B36F-A249-B09C-596520C298AF}" type="pres">
      <dgm:prSet presAssocID="{3F97023B-91B5-2241-A14E-39A2C43C21CC}" presName="Name10" presStyleLbl="parChTrans1D2" presStyleIdx="0" presStyleCnt="5"/>
      <dgm:spPr/>
    </dgm:pt>
    <dgm:pt modelId="{B3C9F0D9-CDB2-1E40-B3E4-C5F155006167}" type="pres">
      <dgm:prSet presAssocID="{4A03F521-0248-8B41-81E3-080E3328C449}" presName="hierRoot2" presStyleCnt="0"/>
      <dgm:spPr/>
    </dgm:pt>
    <dgm:pt modelId="{B19325BF-A0E9-4444-BB3A-F60501D52EE7}" type="pres">
      <dgm:prSet presAssocID="{4A03F521-0248-8B41-81E3-080E3328C449}" presName="composite2" presStyleCnt="0"/>
      <dgm:spPr/>
    </dgm:pt>
    <dgm:pt modelId="{7099857F-6D22-4D49-A0D3-CA5C038A9DC3}" type="pres">
      <dgm:prSet presAssocID="{4A03F521-0248-8B41-81E3-080E3328C449}" presName="background2" presStyleLbl="node2" presStyleIdx="0" presStyleCnt="5"/>
      <dgm:spPr/>
    </dgm:pt>
    <dgm:pt modelId="{876E4289-B306-CA49-8826-6AD935E946DC}" type="pres">
      <dgm:prSet presAssocID="{4A03F521-0248-8B41-81E3-080E3328C449}" presName="text2" presStyleLbl="fgAcc2" presStyleIdx="0" presStyleCnt="5">
        <dgm:presLayoutVars>
          <dgm:chPref val="3"/>
        </dgm:presLayoutVars>
      </dgm:prSet>
      <dgm:spPr/>
    </dgm:pt>
    <dgm:pt modelId="{E54B40D6-F8B2-E040-89BA-4ED8180E5496}" type="pres">
      <dgm:prSet presAssocID="{4A03F521-0248-8B41-81E3-080E3328C449}" presName="hierChild3" presStyleCnt="0"/>
      <dgm:spPr/>
    </dgm:pt>
    <dgm:pt modelId="{F64A6A66-4A54-B447-87BB-B2DDD9D2E70E}" type="pres">
      <dgm:prSet presAssocID="{E7987D73-270A-484E-9018-10B52635CE1F}" presName="Name10" presStyleLbl="parChTrans1D2" presStyleIdx="1" presStyleCnt="5"/>
      <dgm:spPr/>
    </dgm:pt>
    <dgm:pt modelId="{A10BF4CF-A410-874F-B363-8D3781F30F2D}" type="pres">
      <dgm:prSet presAssocID="{524DA262-F232-5746-8F8B-278722D5D337}" presName="hierRoot2" presStyleCnt="0"/>
      <dgm:spPr/>
    </dgm:pt>
    <dgm:pt modelId="{B7C45886-FBAD-CD4B-A191-2F5AFB1452C4}" type="pres">
      <dgm:prSet presAssocID="{524DA262-F232-5746-8F8B-278722D5D337}" presName="composite2" presStyleCnt="0"/>
      <dgm:spPr/>
    </dgm:pt>
    <dgm:pt modelId="{F2D2D96F-DF79-6D4A-B2AC-B1691B4704A6}" type="pres">
      <dgm:prSet presAssocID="{524DA262-F232-5746-8F8B-278722D5D337}" presName="background2" presStyleLbl="node2" presStyleIdx="1" presStyleCnt="5"/>
      <dgm:spPr/>
    </dgm:pt>
    <dgm:pt modelId="{41244CC3-2FDF-B241-8863-5C1863A05775}" type="pres">
      <dgm:prSet presAssocID="{524DA262-F232-5746-8F8B-278722D5D337}" presName="text2" presStyleLbl="fgAcc2" presStyleIdx="1" presStyleCnt="5">
        <dgm:presLayoutVars>
          <dgm:chPref val="3"/>
        </dgm:presLayoutVars>
      </dgm:prSet>
      <dgm:spPr/>
    </dgm:pt>
    <dgm:pt modelId="{918BCEA0-E635-8E46-9579-B24E7956E626}" type="pres">
      <dgm:prSet presAssocID="{524DA262-F232-5746-8F8B-278722D5D337}" presName="hierChild3" presStyleCnt="0"/>
      <dgm:spPr/>
    </dgm:pt>
    <dgm:pt modelId="{CC5F1BB0-48B3-9544-BE1D-25D7DF59951A}" type="pres">
      <dgm:prSet presAssocID="{12DADA0D-7938-9347-9AD8-10B3EDCD67B5}" presName="Name10" presStyleLbl="parChTrans1D2" presStyleIdx="2" presStyleCnt="5"/>
      <dgm:spPr/>
    </dgm:pt>
    <dgm:pt modelId="{9DB23C8C-E9DC-F045-9F40-45EEAA80D907}" type="pres">
      <dgm:prSet presAssocID="{E0802373-F453-E049-9AE5-BD03073F9084}" presName="hierRoot2" presStyleCnt="0"/>
      <dgm:spPr/>
    </dgm:pt>
    <dgm:pt modelId="{3B3A4B3C-C61A-BD44-923F-652446602DE4}" type="pres">
      <dgm:prSet presAssocID="{E0802373-F453-E049-9AE5-BD03073F9084}" presName="composite2" presStyleCnt="0"/>
      <dgm:spPr/>
    </dgm:pt>
    <dgm:pt modelId="{7313487E-1E0E-CA46-AE01-C79A2959CBCD}" type="pres">
      <dgm:prSet presAssocID="{E0802373-F453-E049-9AE5-BD03073F9084}" presName="background2" presStyleLbl="node2" presStyleIdx="2" presStyleCnt="5"/>
      <dgm:spPr/>
    </dgm:pt>
    <dgm:pt modelId="{1EB1F00B-2FE3-F649-965D-60CCD25AF6C6}" type="pres">
      <dgm:prSet presAssocID="{E0802373-F453-E049-9AE5-BD03073F9084}" presName="text2" presStyleLbl="fgAcc2" presStyleIdx="2" presStyleCnt="5">
        <dgm:presLayoutVars>
          <dgm:chPref val="3"/>
        </dgm:presLayoutVars>
      </dgm:prSet>
      <dgm:spPr/>
    </dgm:pt>
    <dgm:pt modelId="{A172E775-2371-7E4F-9FEA-D75A48C6E047}" type="pres">
      <dgm:prSet presAssocID="{E0802373-F453-E049-9AE5-BD03073F9084}" presName="hierChild3" presStyleCnt="0"/>
      <dgm:spPr/>
    </dgm:pt>
    <dgm:pt modelId="{8765031F-9105-0345-B5C1-6D4152922D17}" type="pres">
      <dgm:prSet presAssocID="{13B4C366-3842-CB48-8FCA-D698B46F229A}" presName="Name10" presStyleLbl="parChTrans1D2" presStyleIdx="3" presStyleCnt="5"/>
      <dgm:spPr/>
    </dgm:pt>
    <dgm:pt modelId="{6D8D889F-0AC4-B549-A12B-658065AFA435}" type="pres">
      <dgm:prSet presAssocID="{34ED7349-0A45-1D41-9BD1-430800809843}" presName="hierRoot2" presStyleCnt="0"/>
      <dgm:spPr/>
    </dgm:pt>
    <dgm:pt modelId="{7197E874-0C8A-4F41-87F7-D3414061F1FC}" type="pres">
      <dgm:prSet presAssocID="{34ED7349-0A45-1D41-9BD1-430800809843}" presName="composite2" presStyleCnt="0"/>
      <dgm:spPr/>
    </dgm:pt>
    <dgm:pt modelId="{A6F9B582-693A-ED43-9827-44AE0A1F130E}" type="pres">
      <dgm:prSet presAssocID="{34ED7349-0A45-1D41-9BD1-430800809843}" presName="background2" presStyleLbl="node2" presStyleIdx="3" presStyleCnt="5"/>
      <dgm:spPr/>
    </dgm:pt>
    <dgm:pt modelId="{78FAD528-0E8E-084E-9BD8-279F5E59408C}" type="pres">
      <dgm:prSet presAssocID="{34ED7349-0A45-1D41-9BD1-430800809843}" presName="text2" presStyleLbl="fgAcc2" presStyleIdx="3" presStyleCnt="5">
        <dgm:presLayoutVars>
          <dgm:chPref val="3"/>
        </dgm:presLayoutVars>
      </dgm:prSet>
      <dgm:spPr/>
    </dgm:pt>
    <dgm:pt modelId="{D7825D49-05AB-BE43-AFCF-AFE8E615AF99}" type="pres">
      <dgm:prSet presAssocID="{34ED7349-0A45-1D41-9BD1-430800809843}" presName="hierChild3" presStyleCnt="0"/>
      <dgm:spPr/>
    </dgm:pt>
    <dgm:pt modelId="{5FD97ADE-F290-EF4D-93C0-923FE568891C}" type="pres">
      <dgm:prSet presAssocID="{3BE5C2BF-09B1-594D-A97A-760B9A538CCE}" presName="Name10" presStyleLbl="parChTrans1D2" presStyleIdx="4" presStyleCnt="5"/>
      <dgm:spPr/>
    </dgm:pt>
    <dgm:pt modelId="{5629DF60-3CAF-E842-A7F3-22F2464B4BA1}" type="pres">
      <dgm:prSet presAssocID="{E9528FB6-6726-E747-94BA-A7890C733FED}" presName="hierRoot2" presStyleCnt="0"/>
      <dgm:spPr/>
    </dgm:pt>
    <dgm:pt modelId="{70DF6812-8E3C-2942-BCEA-B78697653A08}" type="pres">
      <dgm:prSet presAssocID="{E9528FB6-6726-E747-94BA-A7890C733FED}" presName="composite2" presStyleCnt="0"/>
      <dgm:spPr/>
    </dgm:pt>
    <dgm:pt modelId="{36F5957B-5767-D445-8856-4681352696B8}" type="pres">
      <dgm:prSet presAssocID="{E9528FB6-6726-E747-94BA-A7890C733FED}" presName="background2" presStyleLbl="node2" presStyleIdx="4" presStyleCnt="5"/>
      <dgm:spPr/>
    </dgm:pt>
    <dgm:pt modelId="{F9161DDA-4299-9849-8087-6B07A13BFF51}" type="pres">
      <dgm:prSet presAssocID="{E9528FB6-6726-E747-94BA-A7890C733FED}" presName="text2" presStyleLbl="fgAcc2" presStyleIdx="4" presStyleCnt="5">
        <dgm:presLayoutVars>
          <dgm:chPref val="3"/>
        </dgm:presLayoutVars>
      </dgm:prSet>
      <dgm:spPr/>
    </dgm:pt>
    <dgm:pt modelId="{767D909F-0A40-A342-9849-6388041CD6D6}" type="pres">
      <dgm:prSet presAssocID="{E9528FB6-6726-E747-94BA-A7890C733FED}" presName="hierChild3" presStyleCnt="0"/>
      <dgm:spPr/>
    </dgm:pt>
  </dgm:ptLst>
  <dgm:cxnLst>
    <dgm:cxn modelId="{C8F86B62-6B83-D74D-89BC-A93EE54496C0}" srcId="{3C8BCE1F-7C63-CC4E-8DFB-EBBF510BF496}" destId="{E9528FB6-6726-E747-94BA-A7890C733FED}" srcOrd="4" destOrd="0" parTransId="{3BE5C2BF-09B1-594D-A97A-760B9A538CCE}" sibTransId="{84F88318-76E6-0941-A75B-116429A19AEA}"/>
    <dgm:cxn modelId="{74D0F97B-A516-1341-B079-055972FAE80E}" type="presOf" srcId="{3F97023B-91B5-2241-A14E-39A2C43C21CC}" destId="{BE7EBE2D-B36F-A249-B09C-596520C298AF}" srcOrd="0" destOrd="0" presId="urn:microsoft.com/office/officeart/2005/8/layout/hierarchy1"/>
    <dgm:cxn modelId="{94BD584C-4503-6B4E-BFAE-D54B4DA61999}" type="presOf" srcId="{13B4C366-3842-CB48-8FCA-D698B46F229A}" destId="{8765031F-9105-0345-B5C1-6D4152922D17}" srcOrd="0" destOrd="0" presId="urn:microsoft.com/office/officeart/2005/8/layout/hierarchy1"/>
    <dgm:cxn modelId="{A5A790E5-D051-2145-A1F2-17F4EE2934AA}" type="presOf" srcId="{E0802373-F453-E049-9AE5-BD03073F9084}" destId="{1EB1F00B-2FE3-F649-965D-60CCD25AF6C6}" srcOrd="0" destOrd="0" presId="urn:microsoft.com/office/officeart/2005/8/layout/hierarchy1"/>
    <dgm:cxn modelId="{E9CF681A-425C-4646-98B0-A363165EE148}" type="presOf" srcId="{524DA262-F232-5746-8F8B-278722D5D337}" destId="{41244CC3-2FDF-B241-8863-5C1863A05775}" srcOrd="0" destOrd="0" presId="urn:microsoft.com/office/officeart/2005/8/layout/hierarchy1"/>
    <dgm:cxn modelId="{86C9686D-B578-A145-A03F-7FF7CB5B45E5}" srcId="{3C8BCE1F-7C63-CC4E-8DFB-EBBF510BF496}" destId="{E0802373-F453-E049-9AE5-BD03073F9084}" srcOrd="2" destOrd="0" parTransId="{12DADA0D-7938-9347-9AD8-10B3EDCD67B5}" sibTransId="{B4279A1A-6C61-874D-B787-9EDE89A909AB}"/>
    <dgm:cxn modelId="{14D8FB8F-0C95-F642-BF5F-458FC67A3A27}" type="presOf" srcId="{3C8BCE1F-7C63-CC4E-8DFB-EBBF510BF496}" destId="{257719D1-4CA1-F94B-8945-D605E3E0E667}" srcOrd="0" destOrd="0" presId="urn:microsoft.com/office/officeart/2005/8/layout/hierarchy1"/>
    <dgm:cxn modelId="{7E43F946-6043-E24B-9D0B-9F6A2B400045}" srcId="{3C8BCE1F-7C63-CC4E-8DFB-EBBF510BF496}" destId="{34ED7349-0A45-1D41-9BD1-430800809843}" srcOrd="3" destOrd="0" parTransId="{13B4C366-3842-CB48-8FCA-D698B46F229A}" sibTransId="{CBD8212F-09BE-834D-8660-466AD2714710}"/>
    <dgm:cxn modelId="{D8C97228-C346-254F-902B-C3D360C657B9}" srcId="{5E44A571-A68E-974A-89A6-262D78D46690}" destId="{3C8BCE1F-7C63-CC4E-8DFB-EBBF510BF496}" srcOrd="0" destOrd="0" parTransId="{25DECF09-B664-5240-9C37-9BB4D9DA44C3}" sibTransId="{61BCD15A-698B-D549-878E-A1B5873138FA}"/>
    <dgm:cxn modelId="{9F3D2108-9384-6040-A55A-5819EE52C9E7}" type="presOf" srcId="{3BE5C2BF-09B1-594D-A97A-760B9A538CCE}" destId="{5FD97ADE-F290-EF4D-93C0-923FE568891C}" srcOrd="0" destOrd="0" presId="urn:microsoft.com/office/officeart/2005/8/layout/hierarchy1"/>
    <dgm:cxn modelId="{372CD4B0-C62D-AF48-B1DA-3306331BEC2B}" type="presOf" srcId="{34ED7349-0A45-1D41-9BD1-430800809843}" destId="{78FAD528-0E8E-084E-9BD8-279F5E59408C}" srcOrd="0" destOrd="0" presId="urn:microsoft.com/office/officeart/2005/8/layout/hierarchy1"/>
    <dgm:cxn modelId="{7B683418-FE67-A74F-8842-1E4FA1A246D5}" type="presOf" srcId="{4A03F521-0248-8B41-81E3-080E3328C449}" destId="{876E4289-B306-CA49-8826-6AD935E946DC}" srcOrd="0" destOrd="0" presId="urn:microsoft.com/office/officeart/2005/8/layout/hierarchy1"/>
    <dgm:cxn modelId="{94911EFA-2988-2C41-AFB7-3D6EDC837831}" type="presOf" srcId="{12DADA0D-7938-9347-9AD8-10B3EDCD67B5}" destId="{CC5F1BB0-48B3-9544-BE1D-25D7DF59951A}" srcOrd="0" destOrd="0" presId="urn:microsoft.com/office/officeart/2005/8/layout/hierarchy1"/>
    <dgm:cxn modelId="{8DD2A2FD-ECC5-7D49-8504-EC0B9393706C}" type="presOf" srcId="{E9528FB6-6726-E747-94BA-A7890C733FED}" destId="{F9161DDA-4299-9849-8087-6B07A13BFF51}" srcOrd="0" destOrd="0" presId="urn:microsoft.com/office/officeart/2005/8/layout/hierarchy1"/>
    <dgm:cxn modelId="{A1B79B2D-B7EE-774D-AE11-9455B7C7CD75}" srcId="{3C8BCE1F-7C63-CC4E-8DFB-EBBF510BF496}" destId="{4A03F521-0248-8B41-81E3-080E3328C449}" srcOrd="0" destOrd="0" parTransId="{3F97023B-91B5-2241-A14E-39A2C43C21CC}" sibTransId="{8398AB77-6AAD-C646-8A44-BE8B2454DE3B}"/>
    <dgm:cxn modelId="{436DA646-7975-A547-9655-8078935E41BC}" type="presOf" srcId="{E7987D73-270A-484E-9018-10B52635CE1F}" destId="{F64A6A66-4A54-B447-87BB-B2DDD9D2E70E}" srcOrd="0" destOrd="0" presId="urn:microsoft.com/office/officeart/2005/8/layout/hierarchy1"/>
    <dgm:cxn modelId="{C4F6204B-0371-2D43-B7F0-AB2F3EF7625F}" type="presOf" srcId="{5E44A571-A68E-974A-89A6-262D78D46690}" destId="{1545A7E5-5F3D-C847-9B0C-5909FEFBA9EB}" srcOrd="0" destOrd="0" presId="urn:microsoft.com/office/officeart/2005/8/layout/hierarchy1"/>
    <dgm:cxn modelId="{88A5B985-C9E9-F340-9661-B6C6CDECC8B4}" srcId="{3C8BCE1F-7C63-CC4E-8DFB-EBBF510BF496}" destId="{524DA262-F232-5746-8F8B-278722D5D337}" srcOrd="1" destOrd="0" parTransId="{E7987D73-270A-484E-9018-10B52635CE1F}" sibTransId="{5B7D34CB-9F76-5040-B01A-FF7FF0F6C563}"/>
    <dgm:cxn modelId="{862ED54C-992A-2B46-BA66-6B720FE02638}" type="presParOf" srcId="{1545A7E5-5F3D-C847-9B0C-5909FEFBA9EB}" destId="{BBBD7324-8A58-E245-A7C2-83089A9211FD}" srcOrd="0" destOrd="0" presId="urn:microsoft.com/office/officeart/2005/8/layout/hierarchy1"/>
    <dgm:cxn modelId="{311651C5-612C-5A4D-8982-78A3D3D79EF2}" type="presParOf" srcId="{BBBD7324-8A58-E245-A7C2-83089A9211FD}" destId="{A8082311-918D-5643-A417-0BCD9C870682}" srcOrd="0" destOrd="0" presId="urn:microsoft.com/office/officeart/2005/8/layout/hierarchy1"/>
    <dgm:cxn modelId="{30B4F723-42DC-0E4C-A987-E17BA21454D7}" type="presParOf" srcId="{A8082311-918D-5643-A417-0BCD9C870682}" destId="{9026B0F8-A0CA-7A43-81DA-706AAB38428B}" srcOrd="0" destOrd="0" presId="urn:microsoft.com/office/officeart/2005/8/layout/hierarchy1"/>
    <dgm:cxn modelId="{3D2035D6-E16D-7941-BC5B-2C3D3FFEF828}" type="presParOf" srcId="{A8082311-918D-5643-A417-0BCD9C870682}" destId="{257719D1-4CA1-F94B-8945-D605E3E0E667}" srcOrd="1" destOrd="0" presId="urn:microsoft.com/office/officeart/2005/8/layout/hierarchy1"/>
    <dgm:cxn modelId="{45AFF6D8-7331-CD4B-9F32-D7446E488A37}" type="presParOf" srcId="{BBBD7324-8A58-E245-A7C2-83089A9211FD}" destId="{72B6140D-D57A-8A4C-911A-A1E4B7E246FC}" srcOrd="1" destOrd="0" presId="urn:microsoft.com/office/officeart/2005/8/layout/hierarchy1"/>
    <dgm:cxn modelId="{5BF22202-5BAA-7349-80AE-ECF96805821B}" type="presParOf" srcId="{72B6140D-D57A-8A4C-911A-A1E4B7E246FC}" destId="{BE7EBE2D-B36F-A249-B09C-596520C298AF}" srcOrd="0" destOrd="0" presId="urn:microsoft.com/office/officeart/2005/8/layout/hierarchy1"/>
    <dgm:cxn modelId="{FDD4CDE6-EDE3-D04A-BD6E-BFC51F2C0362}" type="presParOf" srcId="{72B6140D-D57A-8A4C-911A-A1E4B7E246FC}" destId="{B3C9F0D9-CDB2-1E40-B3E4-C5F155006167}" srcOrd="1" destOrd="0" presId="urn:microsoft.com/office/officeart/2005/8/layout/hierarchy1"/>
    <dgm:cxn modelId="{C49C1074-AE3C-4345-B081-602A9F18E12C}" type="presParOf" srcId="{B3C9F0D9-CDB2-1E40-B3E4-C5F155006167}" destId="{B19325BF-A0E9-4444-BB3A-F60501D52EE7}" srcOrd="0" destOrd="0" presId="urn:microsoft.com/office/officeart/2005/8/layout/hierarchy1"/>
    <dgm:cxn modelId="{4517D82A-5A58-F84E-A6DA-DF1D7B98EB0B}" type="presParOf" srcId="{B19325BF-A0E9-4444-BB3A-F60501D52EE7}" destId="{7099857F-6D22-4D49-A0D3-CA5C038A9DC3}" srcOrd="0" destOrd="0" presId="urn:microsoft.com/office/officeart/2005/8/layout/hierarchy1"/>
    <dgm:cxn modelId="{6FB5266C-BD0C-3D45-AC7A-1672B6D5682A}" type="presParOf" srcId="{B19325BF-A0E9-4444-BB3A-F60501D52EE7}" destId="{876E4289-B306-CA49-8826-6AD935E946DC}" srcOrd="1" destOrd="0" presId="urn:microsoft.com/office/officeart/2005/8/layout/hierarchy1"/>
    <dgm:cxn modelId="{F2F281BA-5FD2-0649-B627-47A228C8925C}" type="presParOf" srcId="{B3C9F0D9-CDB2-1E40-B3E4-C5F155006167}" destId="{E54B40D6-F8B2-E040-89BA-4ED8180E5496}" srcOrd="1" destOrd="0" presId="urn:microsoft.com/office/officeart/2005/8/layout/hierarchy1"/>
    <dgm:cxn modelId="{1BF0E642-86BF-E840-B33D-FC4849E222C7}" type="presParOf" srcId="{72B6140D-D57A-8A4C-911A-A1E4B7E246FC}" destId="{F64A6A66-4A54-B447-87BB-B2DDD9D2E70E}" srcOrd="2" destOrd="0" presId="urn:microsoft.com/office/officeart/2005/8/layout/hierarchy1"/>
    <dgm:cxn modelId="{B64F28B1-4501-784D-96E8-F27729736111}" type="presParOf" srcId="{72B6140D-D57A-8A4C-911A-A1E4B7E246FC}" destId="{A10BF4CF-A410-874F-B363-8D3781F30F2D}" srcOrd="3" destOrd="0" presId="urn:microsoft.com/office/officeart/2005/8/layout/hierarchy1"/>
    <dgm:cxn modelId="{5D90D45E-25E9-9F4A-BB99-11D021EE1810}" type="presParOf" srcId="{A10BF4CF-A410-874F-B363-8D3781F30F2D}" destId="{B7C45886-FBAD-CD4B-A191-2F5AFB1452C4}" srcOrd="0" destOrd="0" presId="urn:microsoft.com/office/officeart/2005/8/layout/hierarchy1"/>
    <dgm:cxn modelId="{E14A68EB-8E58-7F41-B5DA-BAA5FFF774DE}" type="presParOf" srcId="{B7C45886-FBAD-CD4B-A191-2F5AFB1452C4}" destId="{F2D2D96F-DF79-6D4A-B2AC-B1691B4704A6}" srcOrd="0" destOrd="0" presId="urn:microsoft.com/office/officeart/2005/8/layout/hierarchy1"/>
    <dgm:cxn modelId="{EA572DB2-4D65-CD44-AE7B-1E4CC2811F3B}" type="presParOf" srcId="{B7C45886-FBAD-CD4B-A191-2F5AFB1452C4}" destId="{41244CC3-2FDF-B241-8863-5C1863A05775}" srcOrd="1" destOrd="0" presId="urn:microsoft.com/office/officeart/2005/8/layout/hierarchy1"/>
    <dgm:cxn modelId="{67DDAC73-ABB1-1B40-9318-8564C3E835C6}" type="presParOf" srcId="{A10BF4CF-A410-874F-B363-8D3781F30F2D}" destId="{918BCEA0-E635-8E46-9579-B24E7956E626}" srcOrd="1" destOrd="0" presId="urn:microsoft.com/office/officeart/2005/8/layout/hierarchy1"/>
    <dgm:cxn modelId="{17073444-748D-D749-80F9-89DCAC9EA02E}" type="presParOf" srcId="{72B6140D-D57A-8A4C-911A-A1E4B7E246FC}" destId="{CC5F1BB0-48B3-9544-BE1D-25D7DF59951A}" srcOrd="4" destOrd="0" presId="urn:microsoft.com/office/officeart/2005/8/layout/hierarchy1"/>
    <dgm:cxn modelId="{963C1ED7-0476-7542-8904-B12E1E3BA313}" type="presParOf" srcId="{72B6140D-D57A-8A4C-911A-A1E4B7E246FC}" destId="{9DB23C8C-E9DC-F045-9F40-45EEAA80D907}" srcOrd="5" destOrd="0" presId="urn:microsoft.com/office/officeart/2005/8/layout/hierarchy1"/>
    <dgm:cxn modelId="{D8A78EDF-142F-694E-B138-22743ACF7C50}" type="presParOf" srcId="{9DB23C8C-E9DC-F045-9F40-45EEAA80D907}" destId="{3B3A4B3C-C61A-BD44-923F-652446602DE4}" srcOrd="0" destOrd="0" presId="urn:microsoft.com/office/officeart/2005/8/layout/hierarchy1"/>
    <dgm:cxn modelId="{CD033617-1873-BA42-830D-9397AE6AC731}" type="presParOf" srcId="{3B3A4B3C-C61A-BD44-923F-652446602DE4}" destId="{7313487E-1E0E-CA46-AE01-C79A2959CBCD}" srcOrd="0" destOrd="0" presId="urn:microsoft.com/office/officeart/2005/8/layout/hierarchy1"/>
    <dgm:cxn modelId="{C6A0BDED-849F-C640-9AD9-E7A5AD79E696}" type="presParOf" srcId="{3B3A4B3C-C61A-BD44-923F-652446602DE4}" destId="{1EB1F00B-2FE3-F649-965D-60CCD25AF6C6}" srcOrd="1" destOrd="0" presId="urn:microsoft.com/office/officeart/2005/8/layout/hierarchy1"/>
    <dgm:cxn modelId="{D01754AE-495B-8A45-B9AD-49B87665AC2F}" type="presParOf" srcId="{9DB23C8C-E9DC-F045-9F40-45EEAA80D907}" destId="{A172E775-2371-7E4F-9FEA-D75A48C6E047}" srcOrd="1" destOrd="0" presId="urn:microsoft.com/office/officeart/2005/8/layout/hierarchy1"/>
    <dgm:cxn modelId="{6E67AD49-64D8-DE49-A1DB-8BB9955F4D7B}" type="presParOf" srcId="{72B6140D-D57A-8A4C-911A-A1E4B7E246FC}" destId="{8765031F-9105-0345-B5C1-6D4152922D17}" srcOrd="6" destOrd="0" presId="urn:microsoft.com/office/officeart/2005/8/layout/hierarchy1"/>
    <dgm:cxn modelId="{D929CB7C-7DD5-484A-ACCF-C3ACADAACF19}" type="presParOf" srcId="{72B6140D-D57A-8A4C-911A-A1E4B7E246FC}" destId="{6D8D889F-0AC4-B549-A12B-658065AFA435}" srcOrd="7" destOrd="0" presId="urn:microsoft.com/office/officeart/2005/8/layout/hierarchy1"/>
    <dgm:cxn modelId="{DEF92633-AE77-0C49-BCD4-B5A20C739168}" type="presParOf" srcId="{6D8D889F-0AC4-B549-A12B-658065AFA435}" destId="{7197E874-0C8A-4F41-87F7-D3414061F1FC}" srcOrd="0" destOrd="0" presId="urn:microsoft.com/office/officeart/2005/8/layout/hierarchy1"/>
    <dgm:cxn modelId="{588CB577-FDDD-6C40-9040-F7F567331596}" type="presParOf" srcId="{7197E874-0C8A-4F41-87F7-D3414061F1FC}" destId="{A6F9B582-693A-ED43-9827-44AE0A1F130E}" srcOrd="0" destOrd="0" presId="urn:microsoft.com/office/officeart/2005/8/layout/hierarchy1"/>
    <dgm:cxn modelId="{9DFABA4E-51C7-3D4C-AA5F-DE94D5B20C3B}" type="presParOf" srcId="{7197E874-0C8A-4F41-87F7-D3414061F1FC}" destId="{78FAD528-0E8E-084E-9BD8-279F5E59408C}" srcOrd="1" destOrd="0" presId="urn:microsoft.com/office/officeart/2005/8/layout/hierarchy1"/>
    <dgm:cxn modelId="{1C9628D0-D173-CF48-B332-3F14225C6604}" type="presParOf" srcId="{6D8D889F-0AC4-B549-A12B-658065AFA435}" destId="{D7825D49-05AB-BE43-AFCF-AFE8E615AF99}" srcOrd="1" destOrd="0" presId="urn:microsoft.com/office/officeart/2005/8/layout/hierarchy1"/>
    <dgm:cxn modelId="{6313205F-94A8-004B-8C3B-F2D0FA4FB3B4}" type="presParOf" srcId="{72B6140D-D57A-8A4C-911A-A1E4B7E246FC}" destId="{5FD97ADE-F290-EF4D-93C0-923FE568891C}" srcOrd="8" destOrd="0" presId="urn:microsoft.com/office/officeart/2005/8/layout/hierarchy1"/>
    <dgm:cxn modelId="{D82B890D-1D8E-3D47-A01C-DF4E564B42F1}" type="presParOf" srcId="{72B6140D-D57A-8A4C-911A-A1E4B7E246FC}" destId="{5629DF60-3CAF-E842-A7F3-22F2464B4BA1}" srcOrd="9" destOrd="0" presId="urn:microsoft.com/office/officeart/2005/8/layout/hierarchy1"/>
    <dgm:cxn modelId="{86731C12-7A39-D94F-A297-A4CD560A9FAB}" type="presParOf" srcId="{5629DF60-3CAF-E842-A7F3-22F2464B4BA1}" destId="{70DF6812-8E3C-2942-BCEA-B78697653A08}" srcOrd="0" destOrd="0" presId="urn:microsoft.com/office/officeart/2005/8/layout/hierarchy1"/>
    <dgm:cxn modelId="{722F2FF1-F8C8-9048-BBD9-4EA504F2ECC4}" type="presParOf" srcId="{70DF6812-8E3C-2942-BCEA-B78697653A08}" destId="{36F5957B-5767-D445-8856-4681352696B8}" srcOrd="0" destOrd="0" presId="urn:microsoft.com/office/officeart/2005/8/layout/hierarchy1"/>
    <dgm:cxn modelId="{A441075F-1B58-E349-9B26-A79958562DD9}" type="presParOf" srcId="{70DF6812-8E3C-2942-BCEA-B78697653A08}" destId="{F9161DDA-4299-9849-8087-6B07A13BFF51}" srcOrd="1" destOrd="0" presId="urn:microsoft.com/office/officeart/2005/8/layout/hierarchy1"/>
    <dgm:cxn modelId="{9841E4FD-2D09-A84A-9AFA-1A4D9424F49C}" type="presParOf" srcId="{5629DF60-3CAF-E842-A7F3-22F2464B4BA1}" destId="{767D909F-0A40-A342-9849-6388041CD6D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D97ADE-F290-EF4D-93C0-923FE568891C}">
      <dsp:nvSpPr>
        <dsp:cNvPr id="0" name=""/>
        <dsp:cNvSpPr/>
      </dsp:nvSpPr>
      <dsp:spPr>
        <a:xfrm>
          <a:off x="3962511" y="1283399"/>
          <a:ext cx="3426648" cy="11065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9582"/>
              </a:lnTo>
              <a:lnTo>
                <a:pt x="3426648" y="979582"/>
              </a:lnTo>
              <a:lnTo>
                <a:pt x="3426648" y="110655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65031F-9105-0345-B5C1-6D4152922D17}">
      <dsp:nvSpPr>
        <dsp:cNvPr id="0" name=""/>
        <dsp:cNvSpPr/>
      </dsp:nvSpPr>
      <dsp:spPr>
        <a:xfrm>
          <a:off x="3962511" y="1283399"/>
          <a:ext cx="1751394" cy="11065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9582"/>
              </a:lnTo>
              <a:lnTo>
                <a:pt x="1751394" y="979582"/>
              </a:lnTo>
              <a:lnTo>
                <a:pt x="1751394" y="110655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5F1BB0-48B3-9544-BE1D-25D7DF59951A}">
      <dsp:nvSpPr>
        <dsp:cNvPr id="0" name=""/>
        <dsp:cNvSpPr/>
      </dsp:nvSpPr>
      <dsp:spPr>
        <a:xfrm>
          <a:off x="3916791" y="1283399"/>
          <a:ext cx="91440" cy="11065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79582"/>
              </a:lnTo>
              <a:lnTo>
                <a:pt x="121860" y="979582"/>
              </a:lnTo>
              <a:lnTo>
                <a:pt x="121860" y="110655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4A6A66-4A54-B447-87BB-B2DDD9D2E70E}">
      <dsp:nvSpPr>
        <dsp:cNvPr id="0" name=""/>
        <dsp:cNvSpPr/>
      </dsp:nvSpPr>
      <dsp:spPr>
        <a:xfrm>
          <a:off x="2363398" y="1283399"/>
          <a:ext cx="1599113" cy="1106558"/>
        </a:xfrm>
        <a:custGeom>
          <a:avLst/>
          <a:gdLst/>
          <a:ahLst/>
          <a:cxnLst/>
          <a:rect l="0" t="0" r="0" b="0"/>
          <a:pathLst>
            <a:path>
              <a:moveTo>
                <a:pt x="1599113" y="0"/>
              </a:moveTo>
              <a:lnTo>
                <a:pt x="1599113" y="979582"/>
              </a:lnTo>
              <a:lnTo>
                <a:pt x="0" y="979582"/>
              </a:lnTo>
              <a:lnTo>
                <a:pt x="0" y="110655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7EBE2D-B36F-A249-B09C-596520C298AF}">
      <dsp:nvSpPr>
        <dsp:cNvPr id="0" name=""/>
        <dsp:cNvSpPr/>
      </dsp:nvSpPr>
      <dsp:spPr>
        <a:xfrm>
          <a:off x="688144" y="1283399"/>
          <a:ext cx="3274367" cy="1106558"/>
        </a:xfrm>
        <a:custGeom>
          <a:avLst/>
          <a:gdLst/>
          <a:ahLst/>
          <a:cxnLst/>
          <a:rect l="0" t="0" r="0" b="0"/>
          <a:pathLst>
            <a:path>
              <a:moveTo>
                <a:pt x="3274367" y="0"/>
              </a:moveTo>
              <a:lnTo>
                <a:pt x="3274367" y="979582"/>
              </a:lnTo>
              <a:lnTo>
                <a:pt x="0" y="979582"/>
              </a:lnTo>
              <a:lnTo>
                <a:pt x="0" y="110655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26B0F8-A0CA-7A43-81DA-706AAB38428B}">
      <dsp:nvSpPr>
        <dsp:cNvPr id="0" name=""/>
        <dsp:cNvSpPr/>
      </dsp:nvSpPr>
      <dsp:spPr>
        <a:xfrm>
          <a:off x="3277180" y="413028"/>
          <a:ext cx="1370662" cy="8703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7719D1-4CA1-F94B-8945-D605E3E0E667}">
      <dsp:nvSpPr>
        <dsp:cNvPr id="0" name=""/>
        <dsp:cNvSpPr/>
      </dsp:nvSpPr>
      <dsp:spPr>
        <a:xfrm>
          <a:off x="3429476" y="557709"/>
          <a:ext cx="1370662" cy="870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Arial"/>
              <a:cs typeface="Arial"/>
            </a:rPr>
            <a:t>Policy</a:t>
          </a:r>
          <a:endParaRPr lang="en-US" sz="3100" kern="1200" dirty="0">
            <a:latin typeface="Arial"/>
            <a:cs typeface="Arial"/>
          </a:endParaRPr>
        </a:p>
      </dsp:txBody>
      <dsp:txXfrm>
        <a:off x="3429476" y="557709"/>
        <a:ext cx="1370662" cy="870370"/>
      </dsp:txXfrm>
    </dsp:sp>
    <dsp:sp modelId="{7099857F-6D22-4D49-A0D3-CA5C038A9DC3}">
      <dsp:nvSpPr>
        <dsp:cNvPr id="0" name=""/>
        <dsp:cNvSpPr/>
      </dsp:nvSpPr>
      <dsp:spPr>
        <a:xfrm>
          <a:off x="2812" y="2389958"/>
          <a:ext cx="1370662" cy="8703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6E4289-B306-CA49-8826-6AD935E946DC}">
      <dsp:nvSpPr>
        <dsp:cNvPr id="0" name=""/>
        <dsp:cNvSpPr/>
      </dsp:nvSpPr>
      <dsp:spPr>
        <a:xfrm>
          <a:off x="155108" y="2534639"/>
          <a:ext cx="1370662" cy="870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/>
              <a:cs typeface="Arial"/>
            </a:rPr>
            <a:t>Science</a:t>
          </a:r>
          <a:endParaRPr lang="en-US" sz="2000" kern="1200" dirty="0">
            <a:latin typeface="Arial"/>
            <a:cs typeface="Arial"/>
          </a:endParaRPr>
        </a:p>
      </dsp:txBody>
      <dsp:txXfrm>
        <a:off x="155108" y="2534639"/>
        <a:ext cx="1370662" cy="870370"/>
      </dsp:txXfrm>
    </dsp:sp>
    <dsp:sp modelId="{F2D2D96F-DF79-6D4A-B2AC-B1691B4704A6}">
      <dsp:nvSpPr>
        <dsp:cNvPr id="0" name=""/>
        <dsp:cNvSpPr/>
      </dsp:nvSpPr>
      <dsp:spPr>
        <a:xfrm>
          <a:off x="1678066" y="2389958"/>
          <a:ext cx="1370662" cy="8703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244CC3-2FDF-B241-8863-5C1863A05775}">
      <dsp:nvSpPr>
        <dsp:cNvPr id="0" name=""/>
        <dsp:cNvSpPr/>
      </dsp:nvSpPr>
      <dsp:spPr>
        <a:xfrm>
          <a:off x="1830362" y="2534639"/>
          <a:ext cx="1370662" cy="870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/>
              <a:cs typeface="Arial"/>
            </a:rPr>
            <a:t>Economics</a:t>
          </a:r>
          <a:endParaRPr lang="en-US" sz="2000" kern="1200" dirty="0">
            <a:latin typeface="Arial"/>
            <a:cs typeface="Arial"/>
          </a:endParaRPr>
        </a:p>
      </dsp:txBody>
      <dsp:txXfrm>
        <a:off x="1830362" y="2534639"/>
        <a:ext cx="1370662" cy="870370"/>
      </dsp:txXfrm>
    </dsp:sp>
    <dsp:sp modelId="{7313487E-1E0E-CA46-AE01-C79A2959CBCD}">
      <dsp:nvSpPr>
        <dsp:cNvPr id="0" name=""/>
        <dsp:cNvSpPr/>
      </dsp:nvSpPr>
      <dsp:spPr>
        <a:xfrm>
          <a:off x="3353320" y="2389958"/>
          <a:ext cx="1370662" cy="8703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B1F00B-2FE3-F649-965D-60CCD25AF6C6}">
      <dsp:nvSpPr>
        <dsp:cNvPr id="0" name=""/>
        <dsp:cNvSpPr/>
      </dsp:nvSpPr>
      <dsp:spPr>
        <a:xfrm>
          <a:off x="3505616" y="2534639"/>
          <a:ext cx="1370662" cy="870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 Narrow"/>
              <a:cs typeface="Arial Narrow"/>
            </a:rPr>
            <a:t>Powerful vested interests</a:t>
          </a:r>
          <a:endParaRPr lang="en-US" sz="2000" kern="1200" dirty="0">
            <a:latin typeface="Arial Narrow"/>
            <a:cs typeface="Arial Narrow"/>
          </a:endParaRPr>
        </a:p>
      </dsp:txBody>
      <dsp:txXfrm>
        <a:off x="3505616" y="2534639"/>
        <a:ext cx="1370662" cy="870370"/>
      </dsp:txXfrm>
    </dsp:sp>
    <dsp:sp modelId="{A6F9B582-693A-ED43-9827-44AE0A1F130E}">
      <dsp:nvSpPr>
        <dsp:cNvPr id="0" name=""/>
        <dsp:cNvSpPr/>
      </dsp:nvSpPr>
      <dsp:spPr>
        <a:xfrm>
          <a:off x="5028574" y="2389958"/>
          <a:ext cx="1370662" cy="8703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FAD528-0E8E-084E-9BD8-279F5E59408C}">
      <dsp:nvSpPr>
        <dsp:cNvPr id="0" name=""/>
        <dsp:cNvSpPr/>
      </dsp:nvSpPr>
      <dsp:spPr>
        <a:xfrm>
          <a:off x="5180870" y="2534639"/>
          <a:ext cx="1370662" cy="870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 Narrow"/>
              <a:cs typeface="Arial Narrow"/>
            </a:rPr>
            <a:t>Community groups</a:t>
          </a:r>
          <a:endParaRPr lang="en-US" sz="2000" kern="1200" dirty="0">
            <a:latin typeface="Arial Narrow"/>
            <a:cs typeface="Arial Narrow"/>
          </a:endParaRPr>
        </a:p>
      </dsp:txBody>
      <dsp:txXfrm>
        <a:off x="5180870" y="2534639"/>
        <a:ext cx="1370662" cy="870370"/>
      </dsp:txXfrm>
    </dsp:sp>
    <dsp:sp modelId="{36F5957B-5767-D445-8856-4681352696B8}">
      <dsp:nvSpPr>
        <dsp:cNvPr id="0" name=""/>
        <dsp:cNvSpPr/>
      </dsp:nvSpPr>
      <dsp:spPr>
        <a:xfrm>
          <a:off x="6703828" y="2389958"/>
          <a:ext cx="1370662" cy="8703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161DDA-4299-9849-8087-6B07A13BFF51}">
      <dsp:nvSpPr>
        <dsp:cNvPr id="0" name=""/>
        <dsp:cNvSpPr/>
      </dsp:nvSpPr>
      <dsp:spPr>
        <a:xfrm>
          <a:off x="6856124" y="2534639"/>
          <a:ext cx="1370662" cy="870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 Narrow"/>
              <a:cs typeface="Arial Narrow"/>
            </a:rPr>
            <a:t>Media</a:t>
          </a:r>
          <a:endParaRPr lang="en-US" sz="2000" kern="1200" dirty="0">
            <a:latin typeface="Arial Narrow"/>
            <a:cs typeface="Arial Narrow"/>
          </a:endParaRPr>
        </a:p>
      </dsp:txBody>
      <dsp:txXfrm>
        <a:off x="6856124" y="2534639"/>
        <a:ext cx="1370662" cy="8703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435F2-AF0B-1A48-B388-3068762F14DC}" type="datetimeFigureOut">
              <a:rPr lang="en-US" smtClean="0"/>
              <a:pPr/>
              <a:t>8/2/12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0CCB6-8767-2444-8E58-EAD16B798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388396-C614-6641-BEE3-3CCA22C55C83}" type="slidenum">
              <a:rPr lang="en-AU">
                <a:latin typeface="Times New Roman" pitchFamily="-83" charset="0"/>
              </a:rPr>
              <a:pPr/>
              <a:t>11</a:t>
            </a:fld>
            <a:endParaRPr lang="en-AU">
              <a:latin typeface="Times New Roman" pitchFamily="-83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2939"/>
            <a:ext cx="5030018" cy="4114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7911" tIns="43955" rIns="87911" bIns="43955"/>
          <a:lstStyle/>
          <a:p>
            <a:pPr eaLnBrk="1" hangingPunct="1"/>
            <a:endParaRPr lang="en-US">
              <a:latin typeface="Times New Roman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CAC5AD-0E3B-924C-931B-AE8F22FD9258}" type="slidenum">
              <a:rPr lang="en-AU">
                <a:latin typeface="Times New Roman" pitchFamily="-83" charset="0"/>
              </a:rPr>
              <a:pPr/>
              <a:t>12</a:t>
            </a:fld>
            <a:endParaRPr lang="en-AU">
              <a:latin typeface="Times New Roman" pitchFamily="-83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Times New Roman" pitchFamily="-83" charset="0"/>
                <a:ea typeface="ＭＳ Ｐゴシック" pitchFamily="-83" charset="-128"/>
                <a:cs typeface="ＭＳ Ｐゴシック" pitchFamily="-83" charset="-128"/>
              </a:rPr>
              <a:t>More R, D and D funding is needed for these two technologies.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991" y="4342939"/>
            <a:ext cx="5030018" cy="4114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1" tIns="45716" rIns="91431" bIns="45716">
            <a:prstTxWarp prst="textNoShape">
              <a:avLst/>
            </a:prstTxWarp>
          </a:bodyPr>
          <a:lstStyle/>
          <a:p>
            <a:endParaRPr lang="en-US">
              <a:latin typeface="Times New Roman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5003BA8-DDAF-3545-BD05-89DA04AF6CD7}" type="slidenum">
              <a:rPr lang="en-AU"/>
              <a:pPr/>
              <a:t>18</a:t>
            </a:fld>
            <a:endParaRPr lang="en-AU"/>
          </a:p>
        </p:txBody>
      </p:sp>
      <p:sp>
        <p:nvSpPr>
          <p:cNvPr id="2867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A233-0EBA-8A4F-8BC9-2B8A5A16E78D}" type="datetimeFigureOut">
              <a:rPr lang="en-US" smtClean="0"/>
              <a:pPr/>
              <a:t>8/2/12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73CB-E297-C14A-8A37-D4F7658C09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A233-0EBA-8A4F-8BC9-2B8A5A16E78D}" type="datetimeFigureOut">
              <a:rPr lang="en-US" smtClean="0"/>
              <a:pPr/>
              <a:t>8/2/12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73CB-E297-C14A-8A37-D4F7658C09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A233-0EBA-8A4F-8BC9-2B8A5A16E78D}" type="datetimeFigureOut">
              <a:rPr lang="en-US" smtClean="0"/>
              <a:pPr/>
              <a:t>8/2/12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73CB-E297-C14A-8A37-D4F7658C09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6096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E36E7-619A-3B40-8ACB-E4B47597822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6096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5862" cy="464820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2338" y="1447800"/>
            <a:ext cx="3815862" cy="4648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2CBA4-DEAE-0447-AB09-E01F7F3B97E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A233-0EBA-8A4F-8BC9-2B8A5A16E78D}" type="datetimeFigureOut">
              <a:rPr lang="en-US" smtClean="0"/>
              <a:pPr/>
              <a:t>8/2/12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73CB-E297-C14A-8A37-D4F7658C09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A233-0EBA-8A4F-8BC9-2B8A5A16E78D}" type="datetimeFigureOut">
              <a:rPr lang="en-US" smtClean="0"/>
              <a:pPr/>
              <a:t>8/2/12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73CB-E297-C14A-8A37-D4F7658C09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A233-0EBA-8A4F-8BC9-2B8A5A16E78D}" type="datetimeFigureOut">
              <a:rPr lang="en-US" smtClean="0"/>
              <a:pPr/>
              <a:t>8/2/12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73CB-E297-C14A-8A37-D4F7658C09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A233-0EBA-8A4F-8BC9-2B8A5A16E78D}" type="datetimeFigureOut">
              <a:rPr lang="en-US" smtClean="0"/>
              <a:pPr/>
              <a:t>8/2/12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73CB-E297-C14A-8A37-D4F7658C09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A233-0EBA-8A4F-8BC9-2B8A5A16E78D}" type="datetimeFigureOut">
              <a:rPr lang="en-US" smtClean="0"/>
              <a:pPr/>
              <a:t>8/2/12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73CB-E297-C14A-8A37-D4F7658C09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A233-0EBA-8A4F-8BC9-2B8A5A16E78D}" type="datetimeFigureOut">
              <a:rPr lang="en-US" smtClean="0"/>
              <a:pPr/>
              <a:t>8/2/12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73CB-E297-C14A-8A37-D4F7658C09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A233-0EBA-8A4F-8BC9-2B8A5A16E78D}" type="datetimeFigureOut">
              <a:rPr lang="en-US" smtClean="0"/>
              <a:pPr/>
              <a:t>8/2/12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73CB-E297-C14A-8A37-D4F7658C09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A233-0EBA-8A4F-8BC9-2B8A5A16E78D}" type="datetimeFigureOut">
              <a:rPr lang="en-US" smtClean="0"/>
              <a:pPr/>
              <a:t>8/2/12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B73CB-E297-C14A-8A37-D4F7658C09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5A233-0EBA-8A4F-8BC9-2B8A5A16E78D}" type="datetimeFigureOut">
              <a:rPr lang="en-US" smtClean="0"/>
              <a:pPr/>
              <a:t>8/2/12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B73CB-E297-C14A-8A37-D4F7658C09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rgbClr val="FFFF00"/>
          </a:solidFill>
          <a:effectLst>
            <a:outerShdw blurRad="50800" dist="38100" dir="2700000" algn="tl" rotWithShape="0">
              <a:srgbClr val="000000"/>
            </a:outerShdw>
          </a:effectLst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Arial Narrow"/>
          <a:ea typeface="+mn-ea"/>
          <a:cs typeface="Arial Narrow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8" Type="http://schemas.openxmlformats.org/officeDocument/2006/relationships/image" Target="../media/image10.png"/><Relationship Id="rId9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11.jpe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Microsoft_Word_97_-_2004_Document1.doc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6073"/>
            <a:ext cx="7772400" cy="3056450"/>
          </a:xfrm>
        </p:spPr>
        <p:txBody>
          <a:bodyPr>
            <a:normAutofit fontScale="90000"/>
          </a:bodyPr>
          <a:lstStyle/>
          <a:p>
            <a:r>
              <a:rPr lang="en-US" sz="2222" dirty="0" smtClean="0"/>
              <a:t>EMAN410 Seminar, 3 August 2012, Physics Department, University of </a:t>
            </a:r>
            <a:r>
              <a:rPr lang="en-US" sz="2222" dirty="0" err="1" smtClean="0"/>
              <a:t>Otago</a:t>
            </a:r>
            <a:r>
              <a:rPr lang="en-US" sz="2222" dirty="0" smtClean="0"/>
              <a:t>, Dunedin, New Zealand/ </a:t>
            </a:r>
            <a:r>
              <a:rPr lang="en-US" sz="2222" dirty="0" err="1" smtClean="0"/>
              <a:t>Aotearoa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556" dirty="0" smtClean="0"/>
              <a:t/>
            </a:r>
            <a:br>
              <a:rPr lang="en-US" sz="1556" dirty="0" smtClean="0"/>
            </a:br>
            <a:r>
              <a:rPr lang="en-US" sz="3600" dirty="0" smtClean="0"/>
              <a:t>Scenarios and Policies for 100% Renewable Electricity in New Zealand and Australia</a:t>
            </a:r>
            <a:r>
              <a:rPr lang="en-AU" b="1" dirty="0" smtClean="0"/>
              <a:t/>
            </a:r>
            <a:br>
              <a:rPr lang="en-AU" b="1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199"/>
            <a:ext cx="7772400" cy="2581031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Mark Diesendorf</a:t>
            </a:r>
          </a:p>
          <a:p>
            <a:endParaRPr lang="en-GB" sz="1200" dirty="0" smtClean="0">
              <a:solidFill>
                <a:srgbClr val="FFFFFF"/>
              </a:solidFill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  <a:p>
            <a:r>
              <a:rPr lang="en-GB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University of New South Wales</a:t>
            </a:r>
          </a:p>
          <a:p>
            <a:r>
              <a:rPr lang="en-GB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Sydney, Australia</a:t>
            </a:r>
          </a:p>
          <a:p>
            <a:endParaRPr lang="en-GB" sz="800" dirty="0" smtClean="0">
              <a:solidFill>
                <a:srgbClr val="FFFFFF"/>
              </a:solidFill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  <a:p>
            <a:r>
              <a:rPr lang="en-GB" sz="20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Email : </a:t>
            </a:r>
            <a:r>
              <a:rPr lang="en-GB" sz="2000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m.diesendorf@unsw.edu.au</a:t>
            </a:r>
            <a:endParaRPr lang="en-US" sz="2000" dirty="0">
              <a:solidFill>
                <a:srgbClr val="FFFFFF"/>
              </a:solidFill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3326"/>
            <a:ext cx="9144000" cy="1220674"/>
          </a:xfrm>
        </p:spPr>
        <p:txBody>
          <a:bodyPr>
            <a:normAutofit/>
          </a:bodyPr>
          <a:lstStyle/>
          <a:p>
            <a:r>
              <a:rPr lang="en-US" sz="3200" dirty="0">
                <a:ea typeface="ＭＳ Ｐゴシック" pitchFamily="-83" charset="-128"/>
                <a:cs typeface="ＭＳ Ｐゴシック" pitchFamily="-83" charset="-128"/>
              </a:rPr>
              <a:t>How can Renewable Energy replace Fossil </a:t>
            </a:r>
            <a:r>
              <a:rPr lang="en-US" sz="3200" dirty="0" smtClean="0">
                <a:ea typeface="ＭＳ Ｐゴシック" pitchFamily="-83" charset="-128"/>
                <a:cs typeface="ＭＳ Ｐゴシック" pitchFamily="-83" charset="-128"/>
              </a:rPr>
              <a:t>Fuels in Australia?</a:t>
            </a:r>
            <a:endParaRPr lang="en-US" sz="3200" dirty="0">
              <a:ea typeface="ＭＳ Ｐゴシック" pitchFamily="-83" charset="-128"/>
              <a:cs typeface="ＭＳ Ｐゴシック" pitchFamily="-83" charset="-128"/>
            </a:endParaRPr>
          </a:p>
        </p:txBody>
      </p:sp>
      <p:graphicFrame>
        <p:nvGraphicFramePr>
          <p:cNvPr id="26647" name="Group 23"/>
          <p:cNvGraphicFramePr>
            <a:graphicFrameLocks noGrp="1"/>
          </p:cNvGraphicFramePr>
          <p:nvPr>
            <p:ph type="tbl" idx="1"/>
          </p:nvPr>
        </p:nvGraphicFramePr>
        <p:xfrm>
          <a:off x="351692" y="1524000"/>
          <a:ext cx="8633550" cy="5239767"/>
        </p:xfrm>
        <a:graphic>
          <a:graphicData uri="http://schemas.openxmlformats.org/drawingml/2006/table">
            <a:tbl>
              <a:tblPr/>
              <a:tblGrid>
                <a:gridCol w="2905858"/>
                <a:gridCol w="5727692"/>
              </a:tblGrid>
              <a:tr h="1189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Energy end-use </a:t>
                      </a:r>
                      <a:b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</a:b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Current fossil source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-65" charset="0"/>
                        <a:ea typeface="ＭＳ Ｐゴシック" pitchFamily="-65" charset="-128"/>
                        <a:cs typeface="ＭＳ Ｐゴシック" pitchFamily="-65" charset="-128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Comment;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Renewable energy substitute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7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Electricity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mostly coal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itchFamily="-65" charset="0"/>
                        <a:ea typeface="ＭＳ Ｐゴシック" pitchFamily="-65" charset="-128"/>
                        <a:cs typeface="ＭＳ Ｐゴシック" pitchFamily="-65" charset="-128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Electricity generation --&gt; 35% of Australia’s GHG emissions.</a:t>
                      </a:r>
                      <a:b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</a:b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100%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renewables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 possible before 2040.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36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Transport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mostly oil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itchFamily="-65" charset="0"/>
                        <a:ea typeface="ＭＳ Ｐゴシック" pitchFamily="-65" charset="-128"/>
                        <a:cs typeface="ＭＳ Ｐゴシック" pitchFamily="-65" charset="-128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14% of GHG emissions.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Electric vehicles for urban transport; inter-city high-speed rail;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biofuels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 for rural vehicles.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36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Heat (non-electrical)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mostly gas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itchFamily="-65" charset="0"/>
                        <a:ea typeface="ＭＳ Ｐゴシック" pitchFamily="-65" charset="-128"/>
                        <a:cs typeface="ＭＳ Ｐゴシック" pitchFamily="-65" charset="-128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About 17% of GHG emissions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Low temperature heat from solar; some high temperature heat from renewable electricity &amp; possibly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biofuels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-65" charset="0"/>
                          <a:ea typeface="ＭＳ Ｐゴシック" pitchFamily="-65" charset="-128"/>
                          <a:cs typeface="ＭＳ Ｐゴシック" pitchFamily="-65" charset="-128"/>
                        </a:rPr>
                        <a:t>.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EEFA43-05D7-ED48-9563-3A29D5092E59}" type="slidenum">
              <a:rPr lang="en-AU" smtClean="0">
                <a:latin typeface="Times New Roman" pitchFamily="-83" charset="0"/>
              </a:rPr>
              <a:pPr/>
              <a:t>11</a:t>
            </a:fld>
            <a:endParaRPr lang="en-AU" smtClean="0">
              <a:latin typeface="Times New Roman" pitchFamily="-83" charset="0"/>
            </a:endParaRPr>
          </a:p>
        </p:txBody>
      </p:sp>
      <p:pic>
        <p:nvPicPr>
          <p:cNvPr id="40963" name="Picture 2" descr="Albany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0646" y="1"/>
            <a:ext cx="4853354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3" descr="RockyPoi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290646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4" descr="BigDishFar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05908" y="3657601"/>
            <a:ext cx="3581400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5" descr="ChristieWalkAdelaid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971800"/>
            <a:ext cx="3317631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6" descr="Pagewood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00800" y="5030788"/>
            <a:ext cx="2743200" cy="183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5639" name="Text Box 7"/>
          <p:cNvSpPr txBox="1">
            <a:spLocks noChangeArrowheads="1"/>
          </p:cNvSpPr>
          <p:nvPr/>
        </p:nvSpPr>
        <p:spPr bwMode="auto">
          <a:xfrm>
            <a:off x="6049108" y="3276601"/>
            <a:ext cx="20398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Wind, Albany, WA</a:t>
            </a:r>
            <a:endParaRPr lang="en-US" sz="2000" b="1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sp>
        <p:nvSpPr>
          <p:cNvPr id="325640" name="Text Box 8"/>
          <p:cNvSpPr txBox="1">
            <a:spLocks noChangeArrowheads="1"/>
          </p:cNvSpPr>
          <p:nvPr/>
        </p:nvSpPr>
        <p:spPr bwMode="auto">
          <a:xfrm>
            <a:off x="228600" y="5943600"/>
            <a:ext cx="3048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Solar-efficient homes, Christie Walk, Adelaide</a:t>
            </a:r>
            <a:endParaRPr lang="en-US" sz="2000" b="1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sp>
        <p:nvSpPr>
          <p:cNvPr id="325641" name="Text Box 9"/>
          <p:cNvSpPr txBox="1">
            <a:spLocks noChangeArrowheads="1"/>
          </p:cNvSpPr>
          <p:nvPr/>
        </p:nvSpPr>
        <p:spPr bwMode="auto">
          <a:xfrm>
            <a:off x="492369" y="2514601"/>
            <a:ext cx="31652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Bioenergy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, Rocky Point, </a:t>
            </a:r>
            <a:r>
              <a:rPr lang="en-US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Qld</a:t>
            </a:r>
            <a:endParaRPr lang="en-US" sz="2000" b="1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sp>
        <p:nvSpPr>
          <p:cNvPr id="325642" name="Text Box 10"/>
          <p:cNvSpPr txBox="1">
            <a:spLocks noChangeArrowheads="1"/>
          </p:cNvSpPr>
          <p:nvPr/>
        </p:nvSpPr>
        <p:spPr bwMode="auto">
          <a:xfrm>
            <a:off x="3305908" y="5303838"/>
            <a:ext cx="302455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" charset="0"/>
              </a:rPr>
              <a:t>Sustainable Energy Future Mix</a:t>
            </a:r>
            <a:endParaRPr lang="en-US" sz="3200" dirty="0">
              <a:solidFill>
                <a:srgbClr val="FFFF00"/>
              </a:solidFill>
              <a:latin typeface="Times" pitchFamily="-1" charset="0"/>
            </a:endParaRPr>
          </a:p>
        </p:txBody>
      </p:sp>
      <p:sp>
        <p:nvSpPr>
          <p:cNvPr id="40972" name="Rectangle 11"/>
          <p:cNvSpPr>
            <a:spLocks noChangeArrowheads="1"/>
          </p:cNvSpPr>
          <p:nvPr/>
        </p:nvSpPr>
        <p:spPr bwMode="auto">
          <a:xfrm>
            <a:off x="3276600" y="2971800"/>
            <a:ext cx="7620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73" name="Picture 12" descr="WaterSavingShower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76600" y="2932113"/>
            <a:ext cx="990600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5" name="Text Box 14"/>
          <p:cNvSpPr txBox="1">
            <a:spLocks noChangeArrowheads="1"/>
          </p:cNvSpPr>
          <p:nvPr/>
        </p:nvSpPr>
        <p:spPr bwMode="auto">
          <a:xfrm>
            <a:off x="6471139" y="6491288"/>
            <a:ext cx="24618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FFFF"/>
                </a:solidFill>
                <a:latin typeface="Arial Narrow"/>
                <a:cs typeface="Arial Narrow"/>
              </a:rPr>
              <a:t>PV solar tiles, Sydney</a:t>
            </a:r>
          </a:p>
        </p:txBody>
      </p:sp>
      <p:sp>
        <p:nvSpPr>
          <p:cNvPr id="40976" name="Text Box 15"/>
          <p:cNvSpPr txBox="1">
            <a:spLocks noChangeArrowheads="1"/>
          </p:cNvSpPr>
          <p:nvPr/>
        </p:nvSpPr>
        <p:spPr bwMode="auto">
          <a:xfrm>
            <a:off x="4712677" y="3657601"/>
            <a:ext cx="21746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FFFF"/>
                </a:solidFill>
                <a:latin typeface="Arial Narrow"/>
                <a:cs typeface="Arial Narrow"/>
              </a:rPr>
              <a:t>Concentrated solar</a:t>
            </a:r>
          </a:p>
        </p:txBody>
      </p:sp>
      <p:pic>
        <p:nvPicPr>
          <p:cNvPr id="16" name="Picture 10" descr="CompactFluors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088923" y="3686176"/>
            <a:ext cx="960438" cy="1445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6887308" y="4057711"/>
            <a:ext cx="1201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Arial Narrow"/>
                <a:cs typeface="Arial Narrow"/>
              </a:rPr>
              <a:t>Energy efficiency</a:t>
            </a:r>
            <a:endParaRPr lang="en-US" b="1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1016" y="609600"/>
            <a:ext cx="8721969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>
                <a:ea typeface="ＭＳ Ｐゴシック" pitchFamily="-83" charset="-128"/>
                <a:cs typeface="ＭＳ Ｐゴシック" pitchFamily="-83" charset="-128"/>
              </a:rPr>
              <a:t>Concentrated Solar Thermal Electricity (CST)</a:t>
            </a:r>
            <a:br>
              <a:rPr lang="en-US" sz="3200">
                <a:ea typeface="ＭＳ Ｐゴシック" pitchFamily="-83" charset="-128"/>
                <a:cs typeface="ＭＳ Ｐゴシック" pitchFamily="-83" charset="-128"/>
              </a:rPr>
            </a:br>
            <a:r>
              <a:rPr lang="en-US" sz="3200">
                <a:ea typeface="ＭＳ Ｐゴシック" pitchFamily="-83" charset="-128"/>
                <a:cs typeface="ＭＳ Ｐゴシック" pitchFamily="-83" charset="-128"/>
              </a:rPr>
              <a:t/>
            </a:r>
            <a:br>
              <a:rPr lang="en-US" sz="3200">
                <a:ea typeface="ＭＳ Ｐゴシック" pitchFamily="-83" charset="-128"/>
                <a:cs typeface="ＭＳ Ｐゴシック" pitchFamily="-83" charset="-128"/>
              </a:rPr>
            </a:br>
            <a:endParaRPr lang="en-US" sz="3200">
              <a:ea typeface="ＭＳ Ｐゴシック" pitchFamily="-83" charset="-128"/>
              <a:cs typeface="ＭＳ Ｐゴシック" pitchFamily="-83" charset="-128"/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211016" y="1676400"/>
            <a:ext cx="4853354" cy="415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57188" indent="-357188">
              <a:spcBef>
                <a:spcPct val="50000"/>
              </a:spcBef>
              <a:buClr>
                <a:srgbClr val="FFFF00"/>
              </a:buClr>
              <a:buFont typeface="Wingdings" pitchFamily="-83" charset="2"/>
              <a:buChar char=""/>
            </a:pPr>
            <a:r>
              <a:rPr lang="en-US" sz="2200" dirty="0">
                <a:solidFill>
                  <a:srgbClr val="FFFFFF"/>
                </a:solidFill>
                <a:latin typeface="Arial Narrow" pitchFamily="-83" charset="0"/>
              </a:rPr>
              <a:t>Revival post-2004 in Spain and USA</a:t>
            </a:r>
          </a:p>
          <a:p>
            <a:pPr marL="357188" indent="-357188">
              <a:spcBef>
                <a:spcPct val="50000"/>
              </a:spcBef>
              <a:buClr>
                <a:srgbClr val="FFFF00"/>
              </a:buClr>
              <a:buFont typeface="Wingdings" pitchFamily="-83" charset="2"/>
              <a:buChar char=""/>
            </a:pPr>
            <a:r>
              <a:rPr lang="en-US" sz="2200" dirty="0">
                <a:solidFill>
                  <a:srgbClr val="FFFFFF"/>
                </a:solidFill>
                <a:latin typeface="Arial Narrow" pitchFamily="-83" charset="0"/>
              </a:rPr>
              <a:t>A mix of</a:t>
            </a:r>
            <a:r>
              <a:rPr lang="en-US" sz="2200" dirty="0" smtClean="0">
                <a:solidFill>
                  <a:srgbClr val="FFFFFF"/>
                </a:solidFill>
                <a:latin typeface="Arial Narrow" pitchFamily="-83" charset="0"/>
              </a:rPr>
              <a:t> technologies at demonstration and limited mass production stages </a:t>
            </a:r>
          </a:p>
          <a:p>
            <a:pPr marL="357188" indent="-357188">
              <a:spcBef>
                <a:spcPct val="50000"/>
              </a:spcBef>
              <a:buClr>
                <a:srgbClr val="FFFF00"/>
              </a:buClr>
              <a:buFont typeface="Wingdings" pitchFamily="-83" charset="2"/>
              <a:buChar char=""/>
            </a:pPr>
            <a:r>
              <a:rPr lang="en-US" sz="2200" dirty="0">
                <a:solidFill>
                  <a:srgbClr val="FFFFFF"/>
                </a:solidFill>
                <a:latin typeface="Arial Narrow" pitchFamily="-83" charset="0"/>
              </a:rPr>
              <a:t>Globally 1000 MW operating; 1000 MW under construction; 8000 MW advanced planning; in Oz only pilot plants so far</a:t>
            </a:r>
          </a:p>
          <a:p>
            <a:pPr marL="357188" indent="-357188">
              <a:spcBef>
                <a:spcPct val="50000"/>
              </a:spcBef>
              <a:buClr>
                <a:srgbClr val="FFFF00"/>
              </a:buClr>
              <a:buFont typeface="Wingdings" pitchFamily="-83" charset="2"/>
              <a:buChar char=""/>
            </a:pPr>
            <a:r>
              <a:rPr lang="en-US" sz="2200" dirty="0">
                <a:solidFill>
                  <a:srgbClr val="FFFFFF"/>
                </a:solidFill>
                <a:latin typeface="Arial Narrow" pitchFamily="-83" charset="0"/>
              </a:rPr>
              <a:t>Low-cost thermal storage in molten salts or possibly concrete, graphite, ammonia</a:t>
            </a:r>
          </a:p>
          <a:p>
            <a:pPr marL="357188" indent="-357188">
              <a:spcBef>
                <a:spcPct val="50000"/>
              </a:spcBef>
              <a:buClr>
                <a:srgbClr val="FFFF00"/>
              </a:buClr>
              <a:buFont typeface="Wingdings" pitchFamily="-83" charset="2"/>
              <a:buChar char=""/>
            </a:pPr>
            <a:r>
              <a:rPr lang="en-US" sz="2200" dirty="0">
                <a:solidFill>
                  <a:srgbClr val="FFFFFF"/>
                </a:solidFill>
                <a:latin typeface="Arial Narrow" pitchFamily="-83" charset="0"/>
              </a:rPr>
              <a:t>With storage can generate 24-hour power, provided…</a:t>
            </a:r>
          </a:p>
        </p:txBody>
      </p:sp>
      <p:pic>
        <p:nvPicPr>
          <p:cNvPr id="43012" name="Picture 4" descr="SEGS_NREL_closeu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05046" y="1676400"/>
            <a:ext cx="372354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Text Box 6"/>
          <p:cNvSpPr txBox="1">
            <a:spLocks noChangeArrowheads="1"/>
          </p:cNvSpPr>
          <p:nvPr/>
        </p:nvSpPr>
        <p:spPr bwMode="auto">
          <a:xfrm>
            <a:off x="3129976" y="6248401"/>
            <a:ext cx="60140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FFFF00"/>
                </a:solidFill>
                <a:latin typeface="Arial Narrow" pitchFamily="-83" charset="0"/>
              </a:rPr>
              <a:t>354 MW</a:t>
            </a:r>
            <a:r>
              <a:rPr lang="en-US" sz="2000" dirty="0" smtClean="0">
                <a:solidFill>
                  <a:srgbClr val="FFFF00"/>
                </a:solidFill>
                <a:latin typeface="Arial Narrow" pitchFamily="-83" charset="0"/>
              </a:rPr>
              <a:t> trough system </a:t>
            </a:r>
            <a:r>
              <a:rPr lang="en-US" sz="2000" dirty="0">
                <a:solidFill>
                  <a:srgbClr val="FFFF00"/>
                </a:solidFill>
                <a:latin typeface="Arial Narrow" pitchFamily="-83" charset="0"/>
              </a:rPr>
              <a:t>in California: Generation I is bankable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990600"/>
          </a:xfrm>
        </p:spPr>
        <p:txBody>
          <a:bodyPr>
            <a:noAutofit/>
          </a:bodyPr>
          <a:lstStyle/>
          <a:p>
            <a:r>
              <a:rPr lang="en-US" dirty="0" err="1" smtClean="0">
                <a:solidFill>
                  <a:srgbClr val="FFFF66"/>
                </a:solidFill>
                <a:ea typeface="ＭＳ Ｐゴシック" pitchFamily="-83" charset="-128"/>
                <a:cs typeface="ＭＳ Ｐゴシック" pitchFamily="-83" charset="-128"/>
              </a:rPr>
              <a:t>Gemasolar</a:t>
            </a:r>
            <a:r>
              <a:rPr lang="en-US" dirty="0" smtClean="0">
                <a:solidFill>
                  <a:srgbClr val="FFFF66"/>
                </a:solidFill>
                <a:ea typeface="ＭＳ Ｐゴシック" pitchFamily="-83" charset="-128"/>
                <a:cs typeface="ＭＳ Ｐゴシック" pitchFamily="-83" charset="-128"/>
              </a:rPr>
              <a:t> Power Tower with 15-Hour Storage in Molten Salt, Spain</a:t>
            </a:r>
          </a:p>
        </p:txBody>
      </p:sp>
      <p:pic>
        <p:nvPicPr>
          <p:cNvPr id="38915" name="Picture 3" descr="gemasol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85988"/>
            <a:ext cx="6471138" cy="467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6471138" y="1752600"/>
            <a:ext cx="2672862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85738" indent="-185738">
              <a:spcBef>
                <a:spcPct val="50000"/>
              </a:spcBef>
              <a:buClr>
                <a:srgbClr val="FFFF00"/>
              </a:buClr>
              <a:buFont typeface="Wingdings" charset="2"/>
              <a:buChar char=""/>
            </a:pPr>
            <a:r>
              <a:rPr lang="en-US" sz="2000" dirty="0">
                <a:solidFill>
                  <a:srgbClr val="FFFFFF"/>
                </a:solidFill>
                <a:latin typeface="Arial Narrow" pitchFamily="-83" charset="0"/>
              </a:rPr>
              <a:t>Higher temperature </a:t>
            </a:r>
            <a:r>
              <a:rPr lang="en-US" sz="2000" dirty="0">
                <a:solidFill>
                  <a:srgbClr val="FFFFFF"/>
                </a:solidFill>
                <a:latin typeface="Arial Narrow" pitchFamily="-83" charset="0"/>
                <a:sym typeface="Wingdings" pitchFamily="-83" charset="2"/>
              </a:rPr>
              <a:t>&gt;500°C</a:t>
            </a:r>
            <a:r>
              <a:rPr lang="en-US" sz="2000" dirty="0" smtClean="0">
                <a:solidFill>
                  <a:srgbClr val="FFFFFF"/>
                </a:solidFill>
                <a:latin typeface="Arial Narrow" pitchFamily="-83" charset="0"/>
                <a:sym typeface="Wingdings" pitchFamily="-83" charset="2"/>
              </a:rPr>
              <a:t> than troughs</a:t>
            </a:r>
          </a:p>
          <a:p>
            <a:pPr marL="185738" indent="-185738">
              <a:spcBef>
                <a:spcPct val="50000"/>
              </a:spcBef>
              <a:buClr>
                <a:srgbClr val="FFFF00"/>
              </a:buClr>
              <a:buFont typeface="Wingdings" charset="2"/>
              <a:buChar char=""/>
            </a:pPr>
            <a:r>
              <a:rPr lang="en-US" sz="2000" dirty="0">
                <a:solidFill>
                  <a:srgbClr val="FFFFFF"/>
                </a:solidFill>
                <a:latin typeface="Arial Narrow" pitchFamily="-83" charset="0"/>
                <a:sym typeface="Wingdings" pitchFamily="-83" charset="2"/>
              </a:rPr>
              <a:t>Hence m</a:t>
            </a:r>
            <a:r>
              <a:rPr lang="en-US" sz="2000" dirty="0">
                <a:solidFill>
                  <a:srgbClr val="FFFFFF"/>
                </a:solidFill>
                <a:latin typeface="Arial Narrow" pitchFamily="-83" charset="0"/>
              </a:rPr>
              <a:t>ore efficient</a:t>
            </a:r>
          </a:p>
          <a:p>
            <a:pPr marL="185738" indent="-185738">
              <a:spcBef>
                <a:spcPct val="50000"/>
              </a:spcBef>
              <a:buClr>
                <a:srgbClr val="FFFF00"/>
              </a:buClr>
              <a:buFont typeface="Wingdings" charset="2"/>
              <a:buChar char=""/>
            </a:pPr>
            <a:r>
              <a:rPr lang="en-US" sz="2000" dirty="0">
                <a:solidFill>
                  <a:srgbClr val="FFFFFF"/>
                </a:solidFill>
                <a:latin typeface="Arial Narrow" pitchFamily="-83" charset="0"/>
              </a:rPr>
              <a:t>Rated power 20 MW</a:t>
            </a:r>
          </a:p>
          <a:p>
            <a:pPr marL="185738" indent="-185738">
              <a:spcBef>
                <a:spcPct val="50000"/>
              </a:spcBef>
              <a:buClr>
                <a:srgbClr val="FFFF00"/>
              </a:buClr>
              <a:buFont typeface="Wingdings" charset="2"/>
              <a:buChar char=""/>
            </a:pPr>
            <a:r>
              <a:rPr lang="en-US" sz="2000" dirty="0">
                <a:solidFill>
                  <a:srgbClr val="FFFFFF"/>
                </a:solidFill>
                <a:latin typeface="Arial Narrow" pitchFamily="-83" charset="0"/>
              </a:rPr>
              <a:t>15 hr thermal storage</a:t>
            </a:r>
          </a:p>
          <a:p>
            <a:pPr marL="185738" indent="-185738">
              <a:spcBef>
                <a:spcPct val="50000"/>
              </a:spcBef>
              <a:buClr>
                <a:srgbClr val="FFFF00"/>
              </a:buClr>
              <a:buFont typeface="Wingdings" charset="2"/>
              <a:buChar char=""/>
            </a:pPr>
            <a:r>
              <a:rPr lang="en-US" sz="2000" dirty="0">
                <a:solidFill>
                  <a:srgbClr val="FFFFFF"/>
                </a:solidFill>
                <a:latin typeface="Arial Narrow" pitchFamily="-83" charset="0"/>
              </a:rPr>
              <a:t>Capacity factor 63%</a:t>
            </a:r>
          </a:p>
          <a:p>
            <a:pPr marL="185738" indent="-185738">
              <a:spcBef>
                <a:spcPct val="50000"/>
              </a:spcBef>
              <a:buClr>
                <a:srgbClr val="FFFF00"/>
              </a:buClr>
              <a:buFont typeface="Wingdings" charset="2"/>
              <a:buChar char=""/>
            </a:pPr>
            <a:r>
              <a:rPr lang="en-US" sz="2000" dirty="0">
                <a:solidFill>
                  <a:srgbClr val="FFFFFF"/>
                </a:solidFill>
                <a:latin typeface="Arial Narrow" pitchFamily="-83" charset="0"/>
              </a:rPr>
              <a:t>Demonstration plant; not yet bankable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96590"/>
            <a:ext cx="9006615" cy="970266"/>
          </a:xfrm>
        </p:spPr>
        <p:txBody>
          <a:bodyPr>
            <a:normAutofit fontScale="90000"/>
          </a:bodyPr>
          <a:lstStyle/>
          <a:p>
            <a:r>
              <a:rPr lang="en-US" sz="3333" dirty="0">
                <a:ea typeface="ＭＳ Ｐゴシック" pitchFamily="-83" charset="-128"/>
                <a:cs typeface="ＭＳ Ｐゴシック" pitchFamily="-83" charset="-128"/>
              </a:rPr>
              <a:t>Australian Electricity Generation by Fuel, </a:t>
            </a:r>
            <a:r>
              <a:rPr lang="en-US" sz="3333" dirty="0" smtClean="0">
                <a:ea typeface="ＭＳ Ｐゴシック" pitchFamily="-83" charset="-128"/>
                <a:cs typeface="ＭＳ Ｐゴシック" pitchFamily="-83" charset="-128"/>
              </a:rPr>
              <a:t>2008-09</a:t>
            </a:r>
            <a:r>
              <a:rPr lang="en-US" sz="3200" dirty="0" smtClean="0">
                <a:ea typeface="ＭＳ Ｐゴシック" pitchFamily="-83" charset="-128"/>
                <a:cs typeface="ＭＳ Ｐゴシック" pitchFamily="-83" charset="-128"/>
              </a:rPr>
              <a:t/>
            </a:r>
            <a:br>
              <a:rPr lang="en-US" sz="3200" dirty="0" smtClean="0">
                <a:ea typeface="ＭＳ Ｐゴシック" pitchFamily="-83" charset="-128"/>
                <a:cs typeface="ＭＳ Ｐゴシック" pitchFamily="-83" charset="-128"/>
              </a:rPr>
            </a:br>
            <a:r>
              <a:rPr lang="en-US" sz="2000" dirty="0" smtClean="0">
                <a:ea typeface="ＭＳ Ｐゴシック" pitchFamily="-83" charset="-128"/>
                <a:cs typeface="ＭＳ Ｐゴシック" pitchFamily="-83" charset="-128"/>
              </a:rPr>
              <a:t>Source: ABARE (2011)</a:t>
            </a:r>
            <a:endParaRPr lang="en-US" sz="3200" dirty="0">
              <a:ea typeface="ＭＳ Ｐゴシック" pitchFamily="-83" charset="-128"/>
              <a:cs typeface="ＭＳ Ｐゴシック" pitchFamily="-83" charset="-128"/>
            </a:endParaRP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354984" y="3217390"/>
            <a:ext cx="3114817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FFFF"/>
                </a:solidFill>
                <a:latin typeface="Arial Narrow" pitchFamily="-83" charset="0"/>
              </a:rPr>
              <a:t>Total </a:t>
            </a:r>
            <a:r>
              <a:rPr lang="en-US" sz="2000" dirty="0" smtClean="0">
                <a:solidFill>
                  <a:srgbClr val="FFFFFF"/>
                </a:solidFill>
                <a:latin typeface="Arial Narrow" pitchFamily="-83" charset="0"/>
              </a:rPr>
              <a:t>261 </a:t>
            </a:r>
            <a:r>
              <a:rPr lang="en-US" sz="2000" dirty="0" err="1">
                <a:solidFill>
                  <a:srgbClr val="FFFFFF"/>
                </a:solidFill>
                <a:latin typeface="Arial Narrow" pitchFamily="-83" charset="0"/>
              </a:rPr>
              <a:t>TWh</a:t>
            </a:r>
            <a:r>
              <a:rPr lang="en-US" sz="2000" dirty="0">
                <a:solidFill>
                  <a:srgbClr val="FFFFFF"/>
                </a:solidFill>
                <a:latin typeface="Arial Narrow" pitchFamily="-83" charset="0"/>
              </a:rPr>
              <a:t>, including a little off-grid</a:t>
            </a:r>
            <a:r>
              <a:rPr lang="en-US" sz="2000" dirty="0" smtClean="0">
                <a:solidFill>
                  <a:srgbClr val="FFFFFF"/>
                </a:solidFill>
                <a:latin typeface="Arial Narrow" pitchFamily="-83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sz="800" dirty="0" smtClean="0">
              <a:solidFill>
                <a:srgbClr val="FFFFFF"/>
              </a:solidFill>
              <a:latin typeface="Arial Narrow" pitchFamily="-83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 Narrow" pitchFamily="-83" charset="0"/>
              </a:rPr>
              <a:t>Since 2008-09, wind </a:t>
            </a:r>
            <a:r>
              <a:rPr lang="en-US" sz="2000" dirty="0" err="1" smtClean="0">
                <a:solidFill>
                  <a:srgbClr val="FFFFFF"/>
                </a:solidFill>
                <a:latin typeface="Arial Narrow" pitchFamily="-83" charset="0"/>
                <a:sym typeface="Wingdings"/>
              </a:rPr>
              <a:t></a:t>
            </a:r>
            <a:r>
              <a:rPr lang="en-US" sz="2000" dirty="0" smtClean="0">
                <a:solidFill>
                  <a:srgbClr val="FFFFFF"/>
                </a:solidFill>
                <a:latin typeface="Arial Narrow" pitchFamily="-83" charset="0"/>
                <a:sym typeface="Wingdings"/>
              </a:rPr>
              <a:t> 2%; solar </a:t>
            </a:r>
            <a:r>
              <a:rPr lang="en-US" sz="2000" dirty="0" err="1" smtClean="0">
                <a:solidFill>
                  <a:srgbClr val="FFFFFF"/>
                </a:solidFill>
                <a:latin typeface="Arial Narrow" pitchFamily="-83" charset="0"/>
                <a:sym typeface="Wingdings"/>
              </a:rPr>
              <a:t></a:t>
            </a:r>
            <a:r>
              <a:rPr lang="en-US" sz="2000" dirty="0" smtClean="0">
                <a:solidFill>
                  <a:srgbClr val="FFFFFF"/>
                </a:solidFill>
                <a:latin typeface="Arial Narrow" pitchFamily="-83" charset="0"/>
                <a:sym typeface="Wingdings"/>
              </a:rPr>
              <a:t> 1%; demand growth ceased</a:t>
            </a:r>
            <a:endParaRPr lang="en-US" sz="2000" dirty="0">
              <a:solidFill>
                <a:srgbClr val="FFFFFF"/>
              </a:solidFill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2628459" y="1783496"/>
          <a:ext cx="6372882" cy="4492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>
          <a:xfrm>
            <a:off x="0" y="53340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83" charset="-128"/>
                <a:cs typeface="ＭＳ Ｐゴシック" pitchFamily="-83" charset="-128"/>
              </a:rPr>
              <a:t>Daily Demand/Load Curves: Summer &amp; Winter</a:t>
            </a:r>
            <a:b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83" charset="-128"/>
                <a:cs typeface="ＭＳ Ｐゴシック" pitchFamily="-83" charset="-128"/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-83" charset="0"/>
                <a:ea typeface="ＭＳ Ｐゴシック" pitchFamily="-83" charset="-128"/>
                <a:cs typeface="ＭＳ Ｐゴシック" pitchFamily="-83" charset="-128"/>
              </a:rPr>
              <a:t>Victoria, Australia</a:t>
            </a: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-83" charset="-128"/>
              <a:cs typeface="ＭＳ Ｐゴシック" pitchFamily="-83" charset="-128"/>
            </a:endParaRPr>
          </a:p>
        </p:txBody>
      </p:sp>
      <p:sp>
        <p:nvSpPr>
          <p:cNvPr id="61443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 eaLnBrk="0" hangingPunct="0"/>
            <a:fld id="{8C71E244-BD06-2345-A69A-3CF5080DDC83}" type="slidenum">
              <a:rPr lang="en-AU" sz="1400">
                <a:latin typeface="Times" pitchFamily="-83" charset="0"/>
              </a:rPr>
              <a:pPr algn="r" eaLnBrk="0" hangingPunct="0"/>
              <a:t>15</a:t>
            </a:fld>
            <a:endParaRPr lang="en-AU" sz="1400">
              <a:latin typeface="Times" pitchFamily="-83" charset="0"/>
            </a:endParaRPr>
          </a:p>
        </p:txBody>
      </p:sp>
      <p:pic>
        <p:nvPicPr>
          <p:cNvPr id="61444" name="Picture 4" descr="VicLoadCurv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624014"/>
            <a:ext cx="7848600" cy="52339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211016" y="304800"/>
            <a:ext cx="8721969" cy="929506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ea typeface="ＭＳ Ｐゴシック" pitchFamily="-83" charset="-128"/>
                <a:cs typeface="ＭＳ Ｐゴシック" pitchFamily="-83" charset="-128"/>
              </a:rPr>
              <a:t>Properties of Conventional Power Stations in Systems with </a:t>
            </a:r>
            <a:r>
              <a:rPr lang="en-US" dirty="0" smtClean="0">
                <a:ea typeface="ＭＳ Ｐゴシック" pitchFamily="-83" charset="-128"/>
                <a:cs typeface="ＭＳ Ｐゴシック" pitchFamily="-83" charset="-128"/>
              </a:rPr>
              <a:t>F</a:t>
            </a:r>
            <a:r>
              <a:rPr lang="en-US" sz="3200" dirty="0" smtClean="0">
                <a:ea typeface="ＭＳ Ｐゴシック" pitchFamily="-83" charset="-128"/>
                <a:cs typeface="ＭＳ Ｐゴシック" pitchFamily="-83" charset="-128"/>
              </a:rPr>
              <a:t>ossil or nuclear </a:t>
            </a:r>
            <a:r>
              <a:rPr lang="en-US" sz="3200" dirty="0" err="1" smtClean="0">
                <a:ea typeface="ＭＳ Ｐゴシック" pitchFamily="-83" charset="-128"/>
                <a:cs typeface="ＭＳ Ｐゴシック" pitchFamily="-83" charset="-128"/>
              </a:rPr>
              <a:t>Baseload</a:t>
            </a:r>
            <a:endParaRPr lang="en-US" sz="3200" dirty="0" smtClean="0">
              <a:ea typeface="ＭＳ Ｐゴシック" pitchFamily="-83" charset="-128"/>
              <a:cs typeface="ＭＳ Ｐゴシック" pitchFamily="-83" charset="-128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97877" y="1507279"/>
          <a:ext cx="8088923" cy="2023110"/>
        </p:xfrm>
        <a:graphic>
          <a:graphicData uri="http://schemas.openxmlformats.org/drawingml/2006/table">
            <a:tbl>
              <a:tblPr/>
              <a:tblGrid>
                <a:gridCol w="1266092"/>
                <a:gridCol w="1324708"/>
                <a:gridCol w="1295400"/>
                <a:gridCol w="2092569"/>
                <a:gridCol w="1055077"/>
                <a:gridCol w="1055077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-106" charset="0"/>
                        </a:rPr>
                        <a:t>Type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-106" charset="0"/>
                        </a:rPr>
                        <a:t>Fuels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-106" charset="0"/>
                        </a:rPr>
                        <a:t>Capital cost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-106" charset="0"/>
                        </a:rPr>
                        <a:t>(annualised)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-106" charset="0"/>
                        </a:rPr>
                        <a:t>Operating cost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-106" charset="0"/>
                        </a:rPr>
                        <a:t>(mostly fuel)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-106" charset="0"/>
                        </a:rPr>
                        <a:t>Ability to ramp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-106" charset="0"/>
                        </a:rPr>
                        <a:t>Capacity factor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6" charset="0"/>
                        </a:rPr>
                        <a:t>Base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6" charset="0"/>
                        </a:rPr>
                        <a:t>Coal; nuclear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6" charset="0"/>
                        </a:rPr>
                        <a:t>High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6" charset="0"/>
                        </a:rPr>
                        <a:t>Low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6" charset="0"/>
                        </a:rPr>
                        <a:t>Low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6" charset="0"/>
                        </a:rPr>
                        <a:t>High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6" charset="0"/>
                        </a:rPr>
                        <a:t>Intermediate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6" charset="0"/>
                        </a:rPr>
                        <a:t>Gas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6" charset="0"/>
                        </a:rPr>
                        <a:t>Medium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6" charset="0"/>
                        </a:rPr>
                        <a:t>Medium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6" charset="0"/>
                        </a:rPr>
                        <a:t>Medium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6" charset="0"/>
                        </a:rPr>
                        <a:t>Medium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6" charset="0"/>
                        </a:rPr>
                        <a:t>Peak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6" charset="0"/>
                        </a:rPr>
                        <a:t>Hydro, gas turbine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6" charset="0"/>
                        </a:rPr>
                        <a:t>Low for gas turbine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6" charset="0"/>
                        </a:rPr>
                        <a:t>High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6" charset="0"/>
                        </a:rPr>
                        <a:t>High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106" charset="0"/>
                        </a:rPr>
                        <a:t>Low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</a:tr>
            </a:tbl>
          </a:graphicData>
        </a:graphic>
      </p:graphicFrame>
      <p:sp>
        <p:nvSpPr>
          <p:cNvPr id="440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992F3E3-284B-934A-BA79-1990EA701616}" type="slidenum">
              <a:rPr lang="en-AU" smtClean="0">
                <a:latin typeface="Times New Roman" pitchFamily="-83" charset="0"/>
              </a:rPr>
              <a:pPr/>
              <a:t>16</a:t>
            </a:fld>
            <a:endParaRPr lang="en-AU" smtClean="0">
              <a:latin typeface="Times New Roman" pitchFamily="-83" charset="0"/>
            </a:endParaRPr>
          </a:p>
        </p:txBody>
      </p:sp>
      <p:sp>
        <p:nvSpPr>
          <p:cNvPr id="44073" name="TextBox 5"/>
          <p:cNvSpPr txBox="1">
            <a:spLocks noChangeArrowheads="1"/>
          </p:cNvSpPr>
          <p:nvPr/>
        </p:nvSpPr>
        <p:spPr bwMode="auto">
          <a:xfrm>
            <a:off x="211016" y="3771027"/>
            <a:ext cx="8721969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  <a:latin typeface="Arial Narrow" pitchFamily="-83" charset="0"/>
              </a:rPr>
              <a:t>Capacity factor </a:t>
            </a:r>
            <a:r>
              <a:rPr lang="en-US" sz="2000" baseline="-25000" dirty="0">
                <a:solidFill>
                  <a:srgbClr val="FFFFFF"/>
                </a:solidFill>
                <a:latin typeface="Arial Narrow" pitchFamily="-83" charset="0"/>
              </a:rPr>
              <a:t>=</a:t>
            </a:r>
            <a:r>
              <a:rPr lang="en-US" sz="2000" dirty="0" smtClean="0">
                <a:solidFill>
                  <a:srgbClr val="FFFFFF"/>
                </a:solidFill>
                <a:latin typeface="Arial Narrow" pitchFamily="-83" charset="0"/>
              </a:rPr>
              <a:t>  </a:t>
            </a:r>
            <a:r>
              <a:rPr lang="en-US" sz="2000" u="sng" dirty="0" smtClean="0">
                <a:solidFill>
                  <a:srgbClr val="FFFFFF"/>
                </a:solidFill>
                <a:latin typeface="Arial Narrow" pitchFamily="-83" charset="0"/>
              </a:rPr>
              <a:t>average </a:t>
            </a:r>
            <a:r>
              <a:rPr lang="en-US" sz="2000" u="sng" dirty="0">
                <a:solidFill>
                  <a:srgbClr val="FFFFFF"/>
                </a:solidFill>
                <a:latin typeface="Arial Narrow" pitchFamily="-83" charset="0"/>
              </a:rPr>
              <a:t>power </a:t>
            </a:r>
            <a:r>
              <a:rPr lang="en-US" sz="2000" dirty="0" err="1">
                <a:solidFill>
                  <a:srgbClr val="FFFFFF"/>
                </a:solidFill>
                <a:latin typeface="Arial Narrow" pitchFamily="-83" charset="0"/>
              </a:rPr>
              <a:t>x</a:t>
            </a:r>
            <a:r>
              <a:rPr lang="en-US" sz="2000" dirty="0">
                <a:solidFill>
                  <a:srgbClr val="FFFFFF"/>
                </a:solidFill>
                <a:latin typeface="Arial Narrow" pitchFamily="-83" charset="0"/>
              </a:rPr>
              <a:t> 100 </a:t>
            </a:r>
            <a:r>
              <a:rPr lang="en-US" sz="2000" baseline="-25000" dirty="0">
                <a:solidFill>
                  <a:srgbClr val="FFFFFF"/>
                </a:solidFill>
                <a:latin typeface="Arial Narrow" pitchFamily="-83" charset="0"/>
              </a:rPr>
              <a:t>=</a:t>
            </a:r>
            <a:r>
              <a:rPr lang="en-US" sz="2000" dirty="0" smtClean="0">
                <a:solidFill>
                  <a:srgbClr val="FFFFFF"/>
                </a:solidFill>
                <a:latin typeface="Arial Narrow" pitchFamily="-83" charset="0"/>
              </a:rPr>
              <a:t>  </a:t>
            </a:r>
            <a:r>
              <a:rPr lang="en-US" sz="2000" u="sng" dirty="0" smtClean="0">
                <a:solidFill>
                  <a:srgbClr val="FFFFFF"/>
                </a:solidFill>
                <a:latin typeface="Arial Narrow" pitchFamily="-83" charset="0"/>
              </a:rPr>
              <a:t>energy </a:t>
            </a:r>
            <a:r>
              <a:rPr lang="en-US" sz="2000" u="sng" dirty="0">
                <a:solidFill>
                  <a:srgbClr val="FFFFFF"/>
                </a:solidFill>
                <a:latin typeface="Arial Narrow" pitchFamily="-83" charset="0"/>
              </a:rPr>
              <a:t>generated over period</a:t>
            </a:r>
            <a:r>
              <a:rPr lang="en-US" sz="2000" dirty="0">
                <a:solidFill>
                  <a:srgbClr val="FFFFFF"/>
                </a:solidFill>
                <a:latin typeface="Arial Narrow" pitchFamily="-83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 Narrow" pitchFamily="-83" charset="0"/>
              </a:rPr>
              <a:t>x</a:t>
            </a:r>
            <a:r>
              <a:rPr lang="en-US" sz="2000" dirty="0">
                <a:solidFill>
                  <a:srgbClr val="FFFFFF"/>
                </a:solidFill>
                <a:latin typeface="Arial Narrow" pitchFamily="-83" charset="0"/>
              </a:rPr>
              <a:t> 100</a:t>
            </a:r>
          </a:p>
          <a:p>
            <a:r>
              <a:rPr lang="en-US" sz="2000" dirty="0">
                <a:solidFill>
                  <a:srgbClr val="FFFFFF"/>
                </a:solidFill>
                <a:latin typeface="Arial Narrow" pitchFamily="-83" charset="0"/>
              </a:rPr>
              <a:t>		  </a:t>
            </a:r>
            <a:r>
              <a:rPr lang="en-US" sz="2000" dirty="0" smtClean="0">
                <a:solidFill>
                  <a:srgbClr val="FFFFFF"/>
                </a:solidFill>
                <a:latin typeface="Arial Narrow" pitchFamily="-83" charset="0"/>
              </a:rPr>
              <a:t>             </a:t>
            </a:r>
            <a:r>
              <a:rPr lang="en-US" sz="2000" dirty="0">
                <a:solidFill>
                  <a:srgbClr val="FFFFFF"/>
                </a:solidFill>
                <a:latin typeface="Arial Narrow" pitchFamily="-83" charset="0"/>
              </a:rPr>
              <a:t>rated power	</a:t>
            </a:r>
            <a:r>
              <a:rPr lang="en-US" sz="2000" dirty="0" smtClean="0">
                <a:solidFill>
                  <a:srgbClr val="FFFFFF"/>
                </a:solidFill>
                <a:latin typeface="Arial Narrow" pitchFamily="-83" charset="0"/>
              </a:rPr>
              <a:t>	      energy </a:t>
            </a:r>
            <a:r>
              <a:rPr lang="en-US" sz="2000" dirty="0">
                <a:solidFill>
                  <a:srgbClr val="FFFFFF"/>
                </a:solidFill>
                <a:latin typeface="Arial Narrow" pitchFamily="-83" charset="0"/>
              </a:rPr>
              <a:t>if operated always at rated power</a:t>
            </a:r>
          </a:p>
          <a:p>
            <a:endParaRPr lang="en-US" sz="1000" dirty="0">
              <a:solidFill>
                <a:srgbClr val="FFFFFF"/>
              </a:solidFill>
              <a:latin typeface="Arial Narrow" pitchFamily="-83" charset="0"/>
            </a:endParaRPr>
          </a:p>
          <a:p>
            <a:endParaRPr lang="en-US" sz="1200" dirty="0">
              <a:solidFill>
                <a:srgbClr val="FFFFFF"/>
              </a:solidFill>
              <a:latin typeface="Arial Narrow" pitchFamily="-83" charset="0"/>
            </a:endParaRPr>
          </a:p>
          <a:p>
            <a:r>
              <a:rPr lang="en-US" sz="2000" dirty="0">
                <a:solidFill>
                  <a:srgbClr val="FFFFFF"/>
                </a:solidFill>
                <a:latin typeface="Arial Narrow" pitchFamily="-83" charset="0"/>
              </a:rPr>
              <a:t>where average is usually calculated over a year or over the lifetime of the station. Rated power or capacity is maximum design power output in megawatts</a:t>
            </a:r>
            <a:r>
              <a:rPr lang="en-US" sz="2000" dirty="0" smtClean="0">
                <a:solidFill>
                  <a:srgbClr val="FFFFFF"/>
                </a:solidFill>
                <a:latin typeface="Arial Narrow" pitchFamily="-83" charset="0"/>
              </a:rPr>
              <a:t>.</a:t>
            </a:r>
          </a:p>
          <a:p>
            <a:endParaRPr lang="en-US" sz="2000" dirty="0" smtClean="0">
              <a:solidFill>
                <a:srgbClr val="FFFFFF"/>
              </a:solidFill>
              <a:latin typeface="Arial Narrow" pitchFamily="-83" charset="0"/>
            </a:endParaRPr>
          </a:p>
          <a:p>
            <a:r>
              <a:rPr lang="en-US" sz="2000" dirty="0">
                <a:solidFill>
                  <a:srgbClr val="FFFFFF"/>
                </a:solidFill>
                <a:latin typeface="Arial Narrow" pitchFamily="-83" charset="0"/>
              </a:rPr>
              <a:t>Don’t confuse capacity factor with efficiency! A peak-load station may have a capacity factor of 5-10%, but it is not necessarily inefficient in terms of energy conversion</a:t>
            </a:r>
            <a:r>
              <a:rPr lang="en-US" sz="2000" dirty="0">
                <a:latin typeface="Arial Narrow" pitchFamily="-83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a typeface="ＭＳ Ｐゴシック" pitchFamily="-83" charset="-128"/>
                <a:cs typeface="ＭＳ Ｐゴシック" pitchFamily="-83" charset="-128"/>
              </a:rPr>
              <a:t>Optimal Mix of Base- &amp; Peak-Load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633046" y="1714500"/>
            <a:ext cx="8247185" cy="4648200"/>
          </a:xfrm>
        </p:spPr>
        <p:txBody>
          <a:bodyPr/>
          <a:lstStyle/>
          <a:p>
            <a:pPr>
              <a:buClr>
                <a:srgbClr val="FFFF00"/>
              </a:buClr>
              <a:buFont typeface="Wingdings" pitchFamily="-83" charset="2"/>
              <a:buChar char=""/>
            </a:pPr>
            <a:r>
              <a:rPr lang="en-US" sz="2400" b="0" dirty="0" smtClean="0">
                <a:latin typeface="Arial Narrow"/>
                <a:ea typeface="ＭＳ Ｐゴシック" pitchFamily="-83" charset="-128"/>
                <a:cs typeface="Arial Narrow"/>
              </a:rPr>
              <a:t>Too much base-load makes capital cost too high.</a:t>
            </a:r>
          </a:p>
          <a:p>
            <a:pPr>
              <a:buClr>
                <a:srgbClr val="FFFF00"/>
              </a:buClr>
              <a:buFont typeface="Wingdings" pitchFamily="-83" charset="2"/>
              <a:buChar char=""/>
            </a:pPr>
            <a:r>
              <a:rPr lang="en-US" sz="2400" b="0" dirty="0" smtClean="0">
                <a:latin typeface="Arial Narrow"/>
                <a:ea typeface="ＭＳ Ｐゴシック" pitchFamily="-83" charset="-128"/>
                <a:cs typeface="Arial Narrow"/>
              </a:rPr>
              <a:t>Too much peak-load makes fuel cost too high</a:t>
            </a:r>
          </a:p>
          <a:p>
            <a:pPr>
              <a:buClr>
                <a:srgbClr val="FFFF00"/>
              </a:buClr>
              <a:buFont typeface="Wingdings" pitchFamily="-83" charset="2"/>
              <a:buChar char=""/>
            </a:pPr>
            <a:r>
              <a:rPr lang="en-US" sz="2400" b="0" dirty="0" smtClean="0">
                <a:latin typeface="Arial Narrow"/>
                <a:ea typeface="ＭＳ Ｐゴシック" pitchFamily="-83" charset="-128"/>
                <a:cs typeface="Arial Narrow"/>
              </a:rPr>
              <a:t>Optimal mix of base-load and peak-load gives minimum annual cost.</a:t>
            </a:r>
          </a:p>
          <a:p>
            <a:pPr>
              <a:buClr>
                <a:srgbClr val="FFFF00"/>
              </a:buClr>
              <a:buFont typeface="Wingdings" pitchFamily="-83" charset="2"/>
              <a:buChar char=""/>
            </a:pPr>
            <a:r>
              <a:rPr lang="en-US" sz="2400" b="0" dirty="0" smtClean="0">
                <a:latin typeface="Arial Narrow"/>
                <a:ea typeface="ＭＳ Ｐゴシック" pitchFamily="-83" charset="-128"/>
                <a:cs typeface="Arial Narrow"/>
              </a:rPr>
              <a:t>Installing a lot of wind shifts optimal mix towards less base-load and more peak-load. So wind can replace coal.</a:t>
            </a:r>
            <a:endParaRPr lang="en-US" sz="2400" b="0" dirty="0">
              <a:latin typeface="Arial Narrow"/>
              <a:ea typeface="ＭＳ Ｐゴシック" pitchFamily="-83" charset="-128"/>
              <a:cs typeface="Arial Narrow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982DA0-F930-924B-8CCC-0D35934971A9}" type="slidenum">
              <a:rPr lang="en-AU" smtClean="0">
                <a:latin typeface="Times New Roman" pitchFamily="-83" charset="0"/>
              </a:rPr>
              <a:pPr/>
              <a:t>17</a:t>
            </a:fld>
            <a:endParaRPr lang="en-AU" smtClean="0">
              <a:latin typeface="Times New Roman" pitchFamily="-83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/>
        </p:nvGraphicFramePr>
        <p:xfrm>
          <a:off x="633046" y="4038600"/>
          <a:ext cx="8088923" cy="2023110"/>
        </p:xfrm>
        <a:graphic>
          <a:graphicData uri="http://schemas.openxmlformats.org/drawingml/2006/table">
            <a:tbl>
              <a:tblPr/>
              <a:tblGrid>
                <a:gridCol w="1266092"/>
                <a:gridCol w="1324708"/>
                <a:gridCol w="1295400"/>
                <a:gridCol w="2092569"/>
                <a:gridCol w="1055077"/>
                <a:gridCol w="1055077"/>
              </a:tblGrid>
              <a:tr h="6397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-83" charset="0"/>
                        </a:rPr>
                        <a:t>Type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-83" charset="0"/>
                        </a:rPr>
                        <a:t>Fuels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-83" charset="0"/>
                        </a:rPr>
                        <a:t>Capital cost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-83" charset="0"/>
                        </a:rPr>
                        <a:t>(annualised)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-83" charset="0"/>
                        </a:rPr>
                        <a:t>Operating cost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-83" charset="0"/>
                        </a:rPr>
                        <a:t>(mostly fuel)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-83" charset="0"/>
                        </a:rPr>
                        <a:t>Ability to ramp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-83" charset="0"/>
                        </a:rPr>
                        <a:t>Capacity factor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83" charset="0"/>
                        </a:rPr>
                        <a:t>Base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83" charset="0"/>
                        </a:rPr>
                        <a:t>Coal; nuclear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83" charset="0"/>
                        </a:rPr>
                        <a:t>High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83" charset="0"/>
                        </a:rPr>
                        <a:t>Low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83" charset="0"/>
                        </a:rPr>
                        <a:t>Low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83" charset="0"/>
                        </a:rPr>
                        <a:t>High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83" charset="0"/>
                        </a:rPr>
                        <a:t>Intermediate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83" charset="0"/>
                        </a:rPr>
                        <a:t>Gas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83" charset="0"/>
                        </a:rPr>
                        <a:t>Medium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83" charset="0"/>
                        </a:rPr>
                        <a:t>Medium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83" charset="0"/>
                        </a:rPr>
                        <a:t>Medium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83" charset="0"/>
                        </a:rPr>
                        <a:t>Medium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83" charset="0"/>
                        </a:rPr>
                        <a:t>Peak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83" charset="0"/>
                        </a:rPr>
                        <a:t>Hydro, gas turbine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83" charset="0"/>
                        </a:rPr>
                        <a:t>Low for gas turbine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83" charset="0"/>
                        </a:rPr>
                        <a:t>High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83" charset="0"/>
                        </a:rPr>
                        <a:t>High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-83" charset="0"/>
                        </a:rPr>
                        <a:t>Low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2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Simulations of 100% RE in the Australian  </a:t>
            </a:r>
            <a:r>
              <a:rPr lang="en-AU" dirty="0" smtClean="0"/>
              <a:t>National Electricity Market (NEM)</a:t>
            </a:r>
            <a:endParaRPr lang="en-AU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5793" y="5505697"/>
            <a:ext cx="8651224" cy="1352303"/>
          </a:xfrm>
          <a:ln/>
        </p:spPr>
        <p:txBody>
          <a:bodyPr>
            <a:normAutofit fontScale="92500"/>
          </a:bodyPr>
          <a:lstStyle/>
          <a:p>
            <a:pPr marL="93663" indent="3175">
              <a:buClr>
                <a:srgbClr val="FFFFFF"/>
              </a:buClr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AU" dirty="0" smtClean="0">
                <a:latin typeface="Arial Narrow"/>
                <a:cs typeface="Arial Narrow"/>
              </a:rPr>
              <a:t>Q: Could the NEM have operated in 2010 using 100% renewable generation based on commercially available technologies?</a:t>
            </a:r>
          </a:p>
          <a:p>
            <a:pPr marL="93663" indent="3175">
              <a:buClr>
                <a:srgbClr val="FFFFFF"/>
              </a:buClr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AU" dirty="0" smtClean="0">
                <a:latin typeface="Arial Narrow"/>
                <a:cs typeface="Arial Narrow"/>
              </a:rPr>
              <a:t>A: Test by hourly computer simulation with real data on demand, wind &amp; sun.</a:t>
            </a:r>
          </a:p>
          <a:p>
            <a:pPr marL="93663" indent="3175" algn="ctr">
              <a:buClr>
                <a:srgbClr val="FFFFFF"/>
              </a:buClr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AU" dirty="0" smtClean="0">
              <a:latin typeface="Arial Narrow"/>
              <a:cs typeface="Arial Narrow"/>
            </a:endParaRPr>
          </a:p>
          <a:p>
            <a:pPr marL="391686" indent="-293764">
              <a:buClr>
                <a:srgbClr val="FFFFFF"/>
              </a:buClr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A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3120" y="1419989"/>
            <a:ext cx="4337280" cy="40857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56481" y="5044037"/>
            <a:ext cx="50070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Arial Narrow"/>
                <a:cs typeface="Arial Narrow"/>
              </a:rPr>
              <a:t>Ben Elliston, Mark Diesendorf &amp; Iain </a:t>
            </a:r>
            <a:r>
              <a:rPr lang="en-US" sz="2200" dirty="0" err="1" smtClean="0">
                <a:solidFill>
                  <a:schemeClr val="bg1"/>
                </a:solidFill>
                <a:latin typeface="Arial Narrow"/>
                <a:cs typeface="Arial Narrow"/>
              </a:rPr>
              <a:t>MacGill</a:t>
            </a:r>
            <a:r>
              <a:rPr lang="en-US" sz="2200" dirty="0" smtClean="0">
                <a:solidFill>
                  <a:schemeClr val="bg1"/>
                </a:solidFill>
                <a:latin typeface="Arial Narrow"/>
                <a:cs typeface="Arial Narrow"/>
              </a:rPr>
              <a:t>:</a:t>
            </a:r>
            <a:endParaRPr lang="en-US" sz="22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1790"/>
          </a:xfrm>
        </p:spPr>
        <p:txBody>
          <a:bodyPr/>
          <a:lstStyle/>
          <a:p>
            <a:r>
              <a:rPr lang="en-US" dirty="0" smtClean="0"/>
              <a:t>Data Sources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558472"/>
          <a:ext cx="82296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4209"/>
                <a:gridCol w="45353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effectLst>
                            <a:outerShdw blurRad="50800" dist="38100" dir="2700000" algn="tl" rotWithShape="0">
                              <a:srgbClr val="000000"/>
                            </a:outerShdw>
                          </a:effectLst>
                          <a:latin typeface="Arial Narrow"/>
                          <a:cs typeface="Arial Narrow"/>
                        </a:rPr>
                        <a:t>Quantity</a:t>
                      </a:r>
                      <a:endParaRPr lang="en-US" sz="2400" dirty="0">
                        <a:effectLst>
                          <a:outerShdw blurRad="50800" dist="38100" dir="2700000" algn="tl" rotWithShape="0">
                            <a:srgbClr val="000000"/>
                          </a:outerShdw>
                        </a:effectLst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effectLst>
                            <a:outerShdw blurRad="50800" dist="38100" dir="2700000" algn="tl" rotWithShape="0">
                              <a:srgbClr val="000000"/>
                            </a:outerShdw>
                          </a:effectLst>
                          <a:latin typeface="Arial Narrow"/>
                          <a:cs typeface="Arial Narrow"/>
                        </a:rPr>
                        <a:t>Source</a:t>
                      </a:r>
                      <a:endParaRPr lang="en-US" sz="2400" dirty="0">
                        <a:effectLst>
                          <a:outerShdw blurRad="50800" dist="38100" dir="2700000" algn="tl" rotWithShape="0">
                            <a:srgbClr val="000000"/>
                          </a:outerShdw>
                        </a:effectLst>
                        <a:latin typeface="Arial Narrow"/>
                        <a:cs typeface="Arial Narrow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Demand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AEMO: 30 </a:t>
                      </a:r>
                      <a:r>
                        <a:rPr lang="en-US" sz="2000" dirty="0" err="1" smtClean="0">
                          <a:latin typeface="Arial Narrow"/>
                          <a:cs typeface="Arial Narrow"/>
                        </a:rPr>
                        <a:t>min.data</a:t>
                      </a:r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 aggregated across NEM region and converted to hourly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Wind (existing wind farms in S-E)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AEMO: 5-min. data converted to hourly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Wind (hypothetical wind farms in N-E)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CSIRO: Air Pollution Model (TAPAM)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Solar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Arial Narrow"/>
                          <a:cs typeface="Arial Narrow"/>
                        </a:rPr>
                        <a:t>BoM</a:t>
                      </a:r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: hourly satellite data for GHI &amp; DNI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Other weather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Arial Narrow"/>
                          <a:cs typeface="Arial Narrow"/>
                        </a:rPr>
                        <a:t>BoM</a:t>
                      </a:r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: temperature, humidity, etc.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4864334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FFFF"/>
                </a:solidFill>
                <a:latin typeface="Arial Narrow"/>
                <a:cs typeface="Arial Narrow"/>
              </a:rPr>
              <a:t>Wind, solar and other weather data inputted to </a:t>
            </a:r>
            <a:r>
              <a:rPr lang="en-US" sz="2200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NREL’s</a:t>
            </a:r>
            <a:r>
              <a:rPr lang="en-US" sz="2200" dirty="0" smtClean="0">
                <a:solidFill>
                  <a:srgbClr val="FFFFFF"/>
                </a:solidFill>
                <a:latin typeface="Arial Narrow"/>
                <a:cs typeface="Arial Narrow"/>
              </a:rPr>
              <a:t> System Advisor Model (SAM) to obtain CST and PV outputs in selected locations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of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5040" y="1905103"/>
            <a:ext cx="7471722" cy="4221060"/>
          </a:xfrm>
        </p:spPr>
        <p:txBody>
          <a:bodyPr/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/>
              <a:t>Motivation, context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/>
              <a:t>NZ 100% renewable electricity scenario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/>
              <a:t>Australia 100% renewable electricity scenario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/>
              <a:t>Policies need to drive the transition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77009"/>
          </a:xfrm>
        </p:spPr>
        <p:txBody>
          <a:bodyPr/>
          <a:lstStyle/>
          <a:p>
            <a:pPr marL="360363" indent="-360363">
              <a:buClr>
                <a:srgbClr val="FFFF00"/>
              </a:buClr>
              <a:buFont typeface="Wingdings" charset="2"/>
              <a:buChar char=""/>
            </a:pPr>
            <a:r>
              <a:rPr lang="en-US" dirty="0" smtClean="0"/>
              <a:t>Simulation computer program written by Ben Elliston in Python programming language. It has 3 components:</a:t>
            </a:r>
          </a:p>
          <a:p>
            <a:pPr marL="265113" indent="-265113"/>
            <a:endParaRPr lang="en-US" sz="1200" dirty="0" smtClean="0">
              <a:latin typeface="Arial Narrow"/>
              <a:cs typeface="Arial Narrow"/>
            </a:endParaRPr>
          </a:p>
          <a:p>
            <a:pPr marL="722313" lvl="1" indent="-265113">
              <a:buFont typeface="Arial"/>
              <a:buChar char="•"/>
            </a:pPr>
            <a:r>
              <a:rPr lang="en-US" dirty="0" smtClean="0"/>
              <a:t>Framework supervising simulation; independent of the energy system</a:t>
            </a:r>
          </a:p>
          <a:p>
            <a:pPr marL="722313" lvl="1" indent="-265113">
              <a:buFont typeface="Arial"/>
              <a:buChar char="•"/>
            </a:pPr>
            <a:r>
              <a:rPr lang="en-US" dirty="0" smtClean="0"/>
              <a:t>Integrated database of meteorology and electricity industry data</a:t>
            </a:r>
          </a:p>
          <a:p>
            <a:pPr marL="722313" lvl="1" indent="-265113">
              <a:buFont typeface="Arial"/>
              <a:buChar char="•"/>
            </a:pPr>
            <a:r>
              <a:rPr lang="en-US" dirty="0" smtClean="0"/>
              <a:t>Library of simulated power generators</a:t>
            </a:r>
          </a:p>
          <a:p>
            <a:pPr marL="0" indent="0">
              <a:buNone/>
            </a:pPr>
            <a:endParaRPr lang="en-US" sz="1400" dirty="0" smtClean="0"/>
          </a:p>
          <a:p>
            <a:pPr marL="360363" indent="-360363">
              <a:buClr>
                <a:srgbClr val="FFFF00"/>
              </a:buClr>
              <a:buFont typeface="Wingdings" charset="2"/>
              <a:buChar char=""/>
            </a:pPr>
            <a:r>
              <a:rPr lang="en-US" dirty="0" smtClean="0"/>
              <a:t>‘Copper plate’ assumption</a:t>
            </a:r>
          </a:p>
          <a:p>
            <a:pPr marL="760413" lvl="1" indent="-360363">
              <a:buClr>
                <a:schemeClr val="bg1"/>
              </a:buClr>
              <a:buFont typeface="Arial"/>
              <a:buChar char="•"/>
            </a:pPr>
            <a:r>
              <a:rPr lang="en-US" dirty="0" smtClean="0"/>
              <a:t>Power can flow unconstrained from any generation site to any load site. Hence, demand across all NEM regions is aggregated, as is supply. </a:t>
            </a:r>
          </a:p>
          <a:p>
            <a:pPr marL="760413" lvl="1" indent="-360363">
              <a:buClr>
                <a:srgbClr val="FFFF00"/>
              </a:buClr>
              <a:buFont typeface="Wingdings" charset="2"/>
              <a:buChar char=""/>
            </a:pPr>
            <a:endParaRPr lang="en-US" sz="1400" dirty="0" smtClean="0"/>
          </a:p>
          <a:p>
            <a:pPr marL="360363" indent="-360363">
              <a:buClr>
                <a:srgbClr val="FFFF00"/>
              </a:buClr>
              <a:buFont typeface="Wingdings" charset="2"/>
              <a:buChar char=""/>
            </a:pPr>
            <a:r>
              <a:rPr lang="en-US" dirty="0" smtClean="0"/>
              <a:t>Baseline  renewable energy supply mix chosen by guided trial and error exploration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/>
              <a:t>Baseline Renewable Energy Generation Mix </a:t>
            </a:r>
            <a:br>
              <a:rPr lang="en-US" dirty="0" smtClean="0"/>
            </a:br>
            <a:r>
              <a:rPr lang="en-US" dirty="0" smtClean="0"/>
              <a:t>in Order of Dispatch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085363"/>
          <a:ext cx="8229600" cy="40538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902727"/>
                <a:gridCol w="1990402"/>
                <a:gridCol w="23364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effectLst>
                            <a:outerShdw blurRad="50800" dist="38100" dir="2700000" algn="tl" rotWithShape="0">
                              <a:srgbClr val="000000"/>
                            </a:outerShdw>
                          </a:effectLst>
                          <a:latin typeface="Arial Narrow"/>
                          <a:cs typeface="Arial Narrow"/>
                        </a:rPr>
                        <a:t>Technology</a:t>
                      </a:r>
                      <a:endParaRPr lang="en-US" sz="2200" dirty="0">
                        <a:effectLst>
                          <a:outerShdw blurRad="50800" dist="38100" dir="2700000" algn="tl" rotWithShape="0">
                            <a:srgbClr val="000000"/>
                          </a:outerShdw>
                        </a:effectLst>
                        <a:latin typeface="Arial Narrow"/>
                        <a:cs typeface="Arial Narrow"/>
                      </a:endParaRPr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effectLst>
                            <a:outerShdw blurRad="50800" dist="38100" dir="2700000" algn="tl" rotWithShape="0">
                              <a:srgbClr val="000000"/>
                            </a:outerShdw>
                          </a:effectLst>
                          <a:latin typeface="Arial Narrow"/>
                          <a:cs typeface="Arial Narrow"/>
                        </a:rPr>
                        <a:t>Installed capacity (GW)</a:t>
                      </a:r>
                      <a:endParaRPr lang="en-US" sz="2200" dirty="0">
                        <a:effectLst>
                          <a:outerShdw blurRad="50800" dist="38100" dir="2700000" algn="tl" rotWithShape="0">
                            <a:srgbClr val="000000"/>
                          </a:outerShdw>
                        </a:effectLst>
                        <a:latin typeface="Arial Narrow"/>
                        <a:cs typeface="Arial Narrow"/>
                      </a:endParaRPr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effectLst>
                            <a:outerShdw blurRad="50800" dist="38100" dir="2700000" algn="tl" rotWithShape="0">
                              <a:srgbClr val="000000"/>
                            </a:outerShdw>
                          </a:effectLst>
                          <a:latin typeface="Arial Narrow"/>
                          <a:cs typeface="Arial Narrow"/>
                        </a:rPr>
                        <a:t>% of annual energy demand (approx.)</a:t>
                      </a:r>
                      <a:endParaRPr lang="en-US" sz="2200" dirty="0">
                        <a:effectLst>
                          <a:outerShdw blurRad="50800" dist="38100" dir="2700000" algn="tl" rotWithShape="0">
                            <a:srgbClr val="000000"/>
                          </a:outerShdw>
                        </a:effectLst>
                        <a:latin typeface="Arial Narrow"/>
                        <a:cs typeface="Arial Narrow"/>
                      </a:endParaRPr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Wind, capacity factor 30%</a:t>
                      </a:r>
                      <a:endParaRPr lang="en-US" sz="2000" dirty="0">
                        <a:solidFill>
                          <a:srgbClr val="FFFFFF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23.2</a:t>
                      </a:r>
                      <a:endParaRPr lang="en-US" sz="2000" dirty="0">
                        <a:solidFill>
                          <a:srgbClr val="FFFFFF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30</a:t>
                      </a:r>
                      <a:endParaRPr lang="en-US" sz="2000" dirty="0">
                        <a:solidFill>
                          <a:srgbClr val="FFFFFF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PV,</a:t>
                      </a:r>
                      <a:r>
                        <a:rPr lang="en-US" sz="2000" baseline="0" dirty="0" smtClean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flat-plate, rooftop,</a:t>
                      </a:r>
                      <a:r>
                        <a:rPr lang="en-US" sz="2000" baseline="0" dirty="0" smtClean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capacity factor ~16%</a:t>
                      </a:r>
                      <a:endParaRPr lang="en-US" sz="2000" dirty="0">
                        <a:solidFill>
                          <a:srgbClr val="FFFFFF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14.6</a:t>
                      </a:r>
                      <a:endParaRPr lang="en-US" sz="2000" dirty="0">
                        <a:solidFill>
                          <a:srgbClr val="FFFFFF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10</a:t>
                      </a:r>
                      <a:endParaRPr lang="en-US" sz="2000" dirty="0">
                        <a:solidFill>
                          <a:srgbClr val="FFFFFF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CST with thermal storage, solar multiple</a:t>
                      </a:r>
                      <a:r>
                        <a:rPr lang="en-US" sz="2000" baseline="0" dirty="0" smtClean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2.5, storage 15 hr, capacity factor ~60%</a:t>
                      </a:r>
                      <a:endParaRPr lang="en-US" sz="2000" dirty="0">
                        <a:solidFill>
                          <a:srgbClr val="FFFFFF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15.6</a:t>
                      </a:r>
                      <a:endParaRPr lang="en-US" sz="2000" dirty="0">
                        <a:solidFill>
                          <a:srgbClr val="FFFFFF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40</a:t>
                      </a:r>
                      <a:endParaRPr lang="en-US" sz="2000" dirty="0">
                        <a:solidFill>
                          <a:srgbClr val="FFFFFF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Pumped hydro (existing) </a:t>
                      </a:r>
                      <a:endParaRPr lang="en-US" sz="2000" dirty="0">
                        <a:solidFill>
                          <a:srgbClr val="FFFFFF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2.2</a:t>
                      </a:r>
                      <a:endParaRPr lang="en-US" sz="2000" dirty="0">
                        <a:solidFill>
                          <a:srgbClr val="FFFFFF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FFFF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Hydro without pumped storage (existing)</a:t>
                      </a:r>
                      <a:endParaRPr lang="en-US" sz="2000" dirty="0">
                        <a:solidFill>
                          <a:srgbClr val="FFFFFF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4.9</a:t>
                      </a:r>
                      <a:endParaRPr lang="en-US" sz="2000" dirty="0">
                        <a:solidFill>
                          <a:srgbClr val="FFFFFF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6</a:t>
                      </a:r>
                      <a:endParaRPr lang="en-US" sz="2000" dirty="0">
                        <a:solidFill>
                          <a:srgbClr val="FFFFFF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Gas turbines, </a:t>
                      </a:r>
                      <a:r>
                        <a:rPr lang="en-US" sz="2000" dirty="0" err="1" smtClean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biofuelled</a:t>
                      </a:r>
                      <a:endParaRPr lang="en-US" sz="2000" dirty="0">
                        <a:solidFill>
                          <a:srgbClr val="FFFFFF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24</a:t>
                      </a:r>
                      <a:endParaRPr lang="en-US" sz="2000" dirty="0">
                        <a:solidFill>
                          <a:srgbClr val="FFFFFF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14</a:t>
                      </a:r>
                      <a:endParaRPr lang="en-US" sz="2000" dirty="0">
                        <a:solidFill>
                          <a:srgbClr val="FFFFFF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200"/>
            <a:ext cx="8229600" cy="1143000"/>
          </a:xfrm>
        </p:spPr>
        <p:txBody>
          <a:bodyPr/>
          <a:lstStyle/>
          <a:p>
            <a:r>
              <a:rPr lang="en-US" dirty="0" smtClean="0"/>
              <a:t>Baseline NEM Simulation 2010 </a:t>
            </a:r>
            <a:br>
              <a:rPr lang="en-US" dirty="0" smtClean="0"/>
            </a:br>
            <a:r>
              <a:rPr lang="en-US" dirty="0" smtClean="0"/>
              <a:t>Summary of Results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684036"/>
          <a:ext cx="8229600" cy="316992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149158"/>
                <a:gridCol w="796161"/>
                <a:gridCol w="328428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Annual electrical</a:t>
                      </a:r>
                      <a:r>
                        <a:rPr lang="en-US" sz="2000" b="0" baseline="0" dirty="0" smtClean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energy</a:t>
                      </a:r>
                      <a:r>
                        <a:rPr lang="en-US" sz="2000" b="0" dirty="0" smtClean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demand (</a:t>
                      </a:r>
                      <a:r>
                        <a:rPr lang="en-US" sz="2000" b="0" dirty="0" err="1" smtClean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TWh</a:t>
                      </a:r>
                      <a:r>
                        <a:rPr lang="en-US" sz="2000" b="0" dirty="0" smtClean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)</a:t>
                      </a:r>
                      <a:endParaRPr lang="en-US" sz="2000" b="0" dirty="0">
                        <a:solidFill>
                          <a:srgbClr val="FFFFFF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204.4</a:t>
                      </a:r>
                      <a:endParaRPr lang="en-US" sz="2000" b="0" dirty="0">
                        <a:solidFill>
                          <a:srgbClr val="FFFFFF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NEM excludes Western Aust.</a:t>
                      </a:r>
                      <a:endParaRPr lang="en-US" sz="2000" b="0" dirty="0">
                        <a:solidFill>
                          <a:srgbClr val="FFFFFF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Spilled electricity</a:t>
                      </a:r>
                      <a:r>
                        <a:rPr lang="en-US" sz="2000" baseline="0" dirty="0" smtClean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(</a:t>
                      </a:r>
                      <a:r>
                        <a:rPr lang="en-US" sz="2000" dirty="0" err="1" smtClean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TWh</a:t>
                      </a:r>
                      <a:r>
                        <a:rPr lang="en-US" sz="2000" dirty="0" smtClean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)</a:t>
                      </a:r>
                      <a:endParaRPr lang="en-US" sz="2000" dirty="0">
                        <a:solidFill>
                          <a:srgbClr val="FFFFFF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10.2</a:t>
                      </a:r>
                      <a:endParaRPr lang="en-US" sz="2000" dirty="0">
                        <a:solidFill>
                          <a:srgbClr val="FFFFFF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FFFFFF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Spilled hours</a:t>
                      </a:r>
                      <a:endParaRPr lang="en-US" sz="2000" dirty="0">
                        <a:solidFill>
                          <a:srgbClr val="FFFFFF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1606</a:t>
                      </a:r>
                      <a:endParaRPr lang="en-US" sz="2000" dirty="0">
                        <a:solidFill>
                          <a:srgbClr val="FFFFFF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FFFFFF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Unserved</a:t>
                      </a:r>
                      <a:r>
                        <a:rPr lang="en-US" sz="2000" dirty="0" smtClean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energy (%)</a:t>
                      </a:r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0.002</a:t>
                      </a:r>
                      <a:endParaRPr lang="en-US" sz="2000" dirty="0">
                        <a:solidFill>
                          <a:srgbClr val="FFFFFF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equals NEM reliability standard</a:t>
                      </a:r>
                      <a:endParaRPr lang="en-US" sz="2000" dirty="0">
                        <a:solidFill>
                          <a:srgbClr val="FFFFFF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Unmet hours</a:t>
                      </a:r>
                      <a:endParaRPr lang="en-US" sz="2000" dirty="0">
                        <a:solidFill>
                          <a:srgbClr val="FFFFFF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6</a:t>
                      </a:r>
                      <a:endParaRPr lang="en-US" sz="2000" dirty="0">
                        <a:solidFill>
                          <a:srgbClr val="FFFFFF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All in winter</a:t>
                      </a:r>
                      <a:endParaRPr lang="en-US" sz="2000" dirty="0">
                        <a:solidFill>
                          <a:srgbClr val="FFFFFF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Electrical energy from gas turbines (</a:t>
                      </a:r>
                      <a:r>
                        <a:rPr lang="en-US" sz="2000" dirty="0" err="1" smtClean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TWh</a:t>
                      </a:r>
                      <a:r>
                        <a:rPr lang="en-US" sz="2000" dirty="0" smtClean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)</a:t>
                      </a:r>
                      <a:endParaRPr lang="en-US" sz="2000" dirty="0">
                        <a:solidFill>
                          <a:srgbClr val="FFFFFF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28</a:t>
                      </a:r>
                      <a:endParaRPr lang="en-US" sz="2000" dirty="0">
                        <a:solidFill>
                          <a:srgbClr val="FFFFFF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14% of demand</a:t>
                      </a:r>
                      <a:endParaRPr lang="en-US" sz="2000" dirty="0">
                        <a:solidFill>
                          <a:srgbClr val="FFFFFF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Largest supply shortfall (GW)</a:t>
                      </a:r>
                      <a:endParaRPr lang="en-US" sz="2000" dirty="0">
                        <a:solidFill>
                          <a:srgbClr val="FFFFFF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1.33</a:t>
                      </a:r>
                      <a:endParaRPr lang="en-US" sz="2000" dirty="0">
                        <a:solidFill>
                          <a:srgbClr val="FFFFFF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4% of max. demand</a:t>
                      </a:r>
                      <a:endParaRPr lang="en-US" sz="2000" dirty="0">
                        <a:solidFill>
                          <a:srgbClr val="FFFFFF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Maximum demand 2010 (GW)</a:t>
                      </a:r>
                      <a:endParaRPr lang="en-US" sz="2000" dirty="0">
                        <a:solidFill>
                          <a:srgbClr val="FFFFFF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33.6</a:t>
                      </a:r>
                      <a:endParaRPr lang="en-US" sz="2000" dirty="0">
                        <a:solidFill>
                          <a:srgbClr val="FFFFFF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FFFFFF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145"/>
            <a:ext cx="8229600" cy="1143000"/>
          </a:xfrm>
        </p:spPr>
        <p:txBody>
          <a:bodyPr/>
          <a:lstStyle/>
          <a:p>
            <a:r>
              <a:rPr lang="en-US" dirty="0" smtClean="0"/>
              <a:t>Supply and Demand for a Typical Week in Summer 2010 – Baseline Simulation</a:t>
            </a:r>
            <a:endParaRPr lang="en-US" dirty="0"/>
          </a:p>
        </p:txBody>
      </p:sp>
      <p:pic>
        <p:nvPicPr>
          <p:cNvPr id="4" name="Content Placeholder 3" descr="SupplyDemandSummer2010.png"/>
          <p:cNvPicPr>
            <a:picLocks noGrp="1" noChangeAspect="1"/>
          </p:cNvPicPr>
          <p:nvPr>
            <p:ph idx="1"/>
          </p:nvPr>
        </p:nvPicPr>
        <p:blipFill>
          <a:blip r:embed="rId2"/>
          <a:srcRect t="-583" b="-583"/>
          <a:stretch>
            <a:fillRect/>
          </a:stretch>
        </p:blipFill>
        <p:spPr>
          <a:xfrm>
            <a:off x="0" y="1212145"/>
            <a:ext cx="9129331" cy="5020780"/>
          </a:xfrm>
        </p:spPr>
      </p:pic>
      <p:sp>
        <p:nvSpPr>
          <p:cNvPr id="5" name="TextBox 4"/>
          <p:cNvSpPr txBox="1"/>
          <p:nvPr/>
        </p:nvSpPr>
        <p:spPr>
          <a:xfrm>
            <a:off x="0" y="6232925"/>
            <a:ext cx="9129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Arial Narrow"/>
                <a:cs typeface="Arial Narrow"/>
              </a:rPr>
              <a:t>CST behaves like a fluctuating </a:t>
            </a:r>
            <a:r>
              <a:rPr lang="en-US" sz="2000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baseload</a:t>
            </a:r>
            <a:r>
              <a:rPr lang="en-US" sz="2000" dirty="0" smtClean="0">
                <a:solidFill>
                  <a:srgbClr val="FFFFFF"/>
                </a:solidFill>
                <a:latin typeface="Arial Narrow"/>
                <a:cs typeface="Arial Narrow"/>
              </a:rPr>
              <a:t> power station in summer. Negligible GT energy used.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Supply and Demand for a Challenging Week in Winter 2010 – Baseline Simulation</a:t>
            </a:r>
            <a:endParaRPr lang="en-US" dirty="0"/>
          </a:p>
        </p:txBody>
      </p:sp>
      <p:pic>
        <p:nvPicPr>
          <p:cNvPr id="5" name="Content Placeholder 4" descr="SupplyDemandWinter2010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735" b="-1735"/>
          <a:stretch>
            <a:fillRect/>
          </a:stretch>
        </p:blipFill>
        <p:spPr>
          <a:xfrm>
            <a:off x="0" y="1232972"/>
            <a:ext cx="9133982" cy="5023338"/>
          </a:xfrm>
        </p:spPr>
      </p:pic>
      <p:sp>
        <p:nvSpPr>
          <p:cNvPr id="4" name="TextBox 3"/>
          <p:cNvSpPr txBox="1"/>
          <p:nvPr/>
        </p:nvSpPr>
        <p:spPr>
          <a:xfrm>
            <a:off x="0" y="6256310"/>
            <a:ext cx="9133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Arial Narrow"/>
                <a:cs typeface="Arial Narrow"/>
              </a:rPr>
              <a:t>CST does NOT behave like fluctuating </a:t>
            </a:r>
            <a:r>
              <a:rPr lang="en-US" sz="2000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baseload</a:t>
            </a:r>
            <a:r>
              <a:rPr lang="en-US" sz="2000" dirty="0" smtClean="0">
                <a:solidFill>
                  <a:srgbClr val="FFFFFF"/>
                </a:solidFill>
                <a:latin typeface="Arial Narrow"/>
                <a:cs typeface="Arial Narrow"/>
              </a:rPr>
              <a:t> power station in winter. Much GT energy used.</a:t>
            </a:r>
            <a:endParaRPr lang="en-US" sz="2000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Increasing CST Capacity</a:t>
            </a:r>
            <a:br>
              <a:rPr lang="en-US" dirty="0" smtClean="0"/>
            </a:br>
            <a:r>
              <a:rPr lang="en-US" sz="2400" dirty="0" smtClean="0"/>
              <a:t>with fixed solar multiple and storage</a:t>
            </a:r>
            <a:endParaRPr lang="en-US" sz="2400" dirty="0"/>
          </a:p>
        </p:txBody>
      </p:sp>
      <p:pic>
        <p:nvPicPr>
          <p:cNvPr id="4" name="Content Placeholder 3" descr="CSTCapacity.png"/>
          <p:cNvPicPr>
            <a:picLocks noGrp="1" noChangeAspect="1"/>
          </p:cNvPicPr>
          <p:nvPr>
            <p:ph idx="1"/>
          </p:nvPr>
        </p:nvPicPr>
        <p:blipFill>
          <a:blip r:embed="rId2"/>
          <a:srcRect l="-6021" r="-6021"/>
          <a:stretch>
            <a:fillRect/>
          </a:stretch>
        </p:blipFill>
        <p:spPr>
          <a:xfrm>
            <a:off x="900200" y="1417639"/>
            <a:ext cx="7786600" cy="4282330"/>
          </a:xfrm>
        </p:spPr>
      </p:pic>
      <p:sp>
        <p:nvSpPr>
          <p:cNvPr id="5" name="TextBox 4"/>
          <p:cNvSpPr txBox="1"/>
          <p:nvPr/>
        </p:nvSpPr>
        <p:spPr>
          <a:xfrm>
            <a:off x="457200" y="5699969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Arial Narrow"/>
                <a:cs typeface="Arial Narrow"/>
              </a:rPr>
              <a:t>Reduces gas turbine (GT) energy gradually and reduces unmet hours from 6 to 2. </a:t>
            </a:r>
          </a:p>
          <a:p>
            <a:pPr algn="ctr"/>
            <a:r>
              <a:rPr lang="en-US" sz="2000" dirty="0" smtClean="0">
                <a:solidFill>
                  <a:srgbClr val="FFFFFF"/>
                </a:solidFill>
                <a:latin typeface="Arial Narrow"/>
                <a:cs typeface="Arial Narrow"/>
              </a:rPr>
              <a:t>But increases spilled hours &amp; spilled energy and has high cost.</a:t>
            </a:r>
            <a:endParaRPr lang="en-US" sz="2000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Increasing Solar Multiple</a:t>
            </a:r>
            <a:endParaRPr lang="en-US" dirty="0"/>
          </a:p>
        </p:txBody>
      </p:sp>
      <p:pic>
        <p:nvPicPr>
          <p:cNvPr id="4" name="Content Placeholder 3" descr="SolarMultiple.png"/>
          <p:cNvPicPr>
            <a:picLocks noGrp="1" noChangeAspect="1"/>
          </p:cNvPicPr>
          <p:nvPr>
            <p:ph idx="1"/>
          </p:nvPr>
        </p:nvPicPr>
        <p:blipFill>
          <a:blip r:embed="rId2"/>
          <a:srcRect l="-7250" r="-7250"/>
          <a:stretch>
            <a:fillRect/>
          </a:stretch>
        </p:blipFill>
        <p:spPr>
          <a:xfrm>
            <a:off x="934310" y="1744133"/>
            <a:ext cx="7235585" cy="3979293"/>
          </a:xfrm>
        </p:spPr>
      </p:pic>
      <p:sp>
        <p:nvSpPr>
          <p:cNvPr id="5" name="TextBox 4"/>
          <p:cNvSpPr txBox="1"/>
          <p:nvPr/>
        </p:nvSpPr>
        <p:spPr>
          <a:xfrm>
            <a:off x="934310" y="5943314"/>
            <a:ext cx="7235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Reduces GT energy substantially – but at high cost.</a:t>
            </a:r>
            <a:endParaRPr lang="en-US" sz="20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607" y="274638"/>
            <a:ext cx="8745336" cy="1143000"/>
          </a:xfrm>
        </p:spPr>
        <p:txBody>
          <a:bodyPr/>
          <a:lstStyle/>
          <a:p>
            <a:r>
              <a:rPr lang="en-US" dirty="0" smtClean="0"/>
              <a:t>Reducing Demand Peaks increases Reliability</a:t>
            </a:r>
            <a:endParaRPr lang="en-US" dirty="0"/>
          </a:p>
        </p:txBody>
      </p:sp>
      <p:pic>
        <p:nvPicPr>
          <p:cNvPr id="4" name="Content Placeholder 3" descr="PeakDemand.png"/>
          <p:cNvPicPr>
            <a:picLocks noGrp="1" noChangeAspect="1"/>
          </p:cNvPicPr>
          <p:nvPr>
            <p:ph idx="1"/>
          </p:nvPr>
        </p:nvPicPr>
        <p:blipFill>
          <a:blip r:embed="rId2"/>
          <a:srcRect l="-6154" r="-6154"/>
          <a:stretch>
            <a:fillRect/>
          </a:stretch>
        </p:blipFill>
        <p:spPr>
          <a:xfrm>
            <a:off x="1154500" y="1417638"/>
            <a:ext cx="7393020" cy="4065876"/>
          </a:xfrm>
        </p:spPr>
      </p:pic>
      <p:sp>
        <p:nvSpPr>
          <p:cNvPr id="5" name="TextBox 4"/>
          <p:cNvSpPr txBox="1"/>
          <p:nvPr/>
        </p:nvSpPr>
        <p:spPr>
          <a:xfrm>
            <a:off x="457200" y="5806679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5% reduction in the 6 winter demand peaks, that produce unmet hours in baseline simulation, eliminates all unmet hours and unmet power. </a:t>
            </a:r>
            <a:endParaRPr lang="en-US" sz="20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605" y="274638"/>
            <a:ext cx="8745337" cy="1143000"/>
          </a:xfrm>
        </p:spPr>
        <p:txBody>
          <a:bodyPr/>
          <a:lstStyle/>
          <a:p>
            <a:r>
              <a:rPr lang="en-US" dirty="0" smtClean="0"/>
              <a:t>Reducing Demand Peaks Reduces Required GT Capacity when Reliability is Fixed</a:t>
            </a:r>
            <a:endParaRPr lang="en-US" dirty="0"/>
          </a:p>
        </p:txBody>
      </p:sp>
      <p:pic>
        <p:nvPicPr>
          <p:cNvPr id="4" name="Content Placeholder 3" descr="PeakDemand2.png"/>
          <p:cNvPicPr>
            <a:picLocks noGrp="1" noChangeAspect="1"/>
          </p:cNvPicPr>
          <p:nvPr>
            <p:ph idx="1"/>
          </p:nvPr>
        </p:nvPicPr>
        <p:blipFill>
          <a:blip r:embed="rId2"/>
          <a:srcRect l="-6918" r="-6918"/>
          <a:stretch>
            <a:fillRect/>
          </a:stretch>
        </p:blipFill>
        <p:spPr>
          <a:xfrm>
            <a:off x="991157" y="1600201"/>
            <a:ext cx="7176931" cy="3947036"/>
          </a:xfrm>
        </p:spPr>
      </p:pic>
      <p:sp>
        <p:nvSpPr>
          <p:cNvPr id="5" name="TextBox 4"/>
          <p:cNvSpPr txBox="1"/>
          <p:nvPr/>
        </p:nvSpPr>
        <p:spPr>
          <a:xfrm>
            <a:off x="447369" y="5798588"/>
            <a:ext cx="8211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Arial Narrow"/>
                <a:cs typeface="Arial Narrow"/>
              </a:rPr>
              <a:t>By reducing GT generating capacity from 21 GW to 15 GW, the NEM reliability standard can be met if demand during the unmet hours is reduced by 19%. GT energy shrinks by 4%.</a:t>
            </a:r>
            <a:endParaRPr lang="en-US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/>
              <a:t>Effect of Time Delay in CST Winter Dispatch</a:t>
            </a:r>
            <a:br>
              <a:rPr lang="en-US" dirty="0" smtClean="0"/>
            </a:br>
            <a:r>
              <a:rPr lang="en-US" sz="2400" dirty="0" smtClean="0"/>
              <a:t>More Solar Input goes into the Thermal Store</a:t>
            </a:r>
            <a:endParaRPr lang="en-US" sz="2400" dirty="0"/>
          </a:p>
        </p:txBody>
      </p:sp>
      <p:pic>
        <p:nvPicPr>
          <p:cNvPr id="4" name="Content Placeholder 3" descr="SupplyDemandWinter2010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735" b="-1735"/>
          <a:stretch>
            <a:fillRect/>
          </a:stretch>
        </p:blipFill>
        <p:spPr>
          <a:xfrm>
            <a:off x="2337862" y="1417638"/>
            <a:ext cx="5483875" cy="2377531"/>
          </a:xfrm>
        </p:spPr>
      </p:pic>
      <p:pic>
        <p:nvPicPr>
          <p:cNvPr id="5" name="Picture 4" descr="SupplyDemandWinterTimeDela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7862" y="3795169"/>
            <a:ext cx="5483875" cy="21991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0782" y="2032703"/>
            <a:ext cx="1760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Arial Narrow"/>
                <a:cs typeface="Arial Narrow"/>
              </a:rPr>
              <a:t>No time delay</a:t>
            </a:r>
            <a:endParaRPr lang="en-US" sz="2000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6469" y="4118334"/>
            <a:ext cx="21213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Arial Narrow"/>
                <a:cs typeface="Arial Narrow"/>
              </a:rPr>
              <a:t>Time delay 7h reduces GT energy (and capacity)</a:t>
            </a:r>
            <a:endParaRPr lang="en-US" sz="2000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609600"/>
          </a:xfrm>
        </p:spPr>
        <p:txBody>
          <a:bodyPr/>
          <a:lstStyle/>
          <a:p>
            <a:r>
              <a:rPr lang="en-US" sz="3200" dirty="0">
                <a:ea typeface="ＭＳ Ｐゴシック" pitchFamily="-83" charset="-128"/>
                <a:cs typeface="ＭＳ Ｐゴシック" pitchFamily="-83" charset="-128"/>
              </a:rPr>
              <a:t>Why change our Energy System?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1015" y="1600200"/>
            <a:ext cx="5345723" cy="5257800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  <a:buFont typeface="Wingdings" pitchFamily="-83" charset="2"/>
              <a:buChar char=""/>
            </a:pPr>
            <a:r>
              <a:rPr lang="en-US" sz="2400" b="0" dirty="0" smtClean="0">
                <a:latin typeface="Arial Narrow"/>
                <a:ea typeface="ＭＳ Ｐゴシック" pitchFamily="-83" charset="-128"/>
                <a:cs typeface="Arial Narrow"/>
              </a:rPr>
              <a:t>Mitigation of </a:t>
            </a:r>
            <a:r>
              <a:rPr lang="en-US" sz="2400" b="0" dirty="0">
                <a:latin typeface="Arial Narrow"/>
                <a:ea typeface="ＭＳ Ｐゴシック" pitchFamily="-83" charset="-128"/>
                <a:cs typeface="Arial Narrow"/>
              </a:rPr>
              <a:t>global climate change resulting primarily from burning fossil fuels</a:t>
            </a:r>
            <a:endParaRPr lang="en-US" b="0" dirty="0" smtClean="0">
              <a:latin typeface="Arial Narrow"/>
              <a:ea typeface="ＭＳ Ｐゴシック" pitchFamily="-83" charset="-128"/>
              <a:cs typeface="Arial Narrow"/>
            </a:endParaRPr>
          </a:p>
          <a:p>
            <a:pPr>
              <a:buClr>
                <a:srgbClr val="FFFF00"/>
              </a:buClr>
              <a:buFont typeface="Wingdings" pitchFamily="-83" charset="2"/>
              <a:buChar char=""/>
            </a:pPr>
            <a:endParaRPr lang="en-US" sz="1000" b="0" dirty="0" smtClean="0">
              <a:latin typeface="Arial Narrow"/>
              <a:ea typeface="ＭＳ Ｐゴシック" pitchFamily="-83" charset="-128"/>
              <a:cs typeface="Arial Narrow"/>
            </a:endParaRPr>
          </a:p>
          <a:p>
            <a:pPr>
              <a:buClr>
                <a:srgbClr val="FFFF00"/>
              </a:buClr>
              <a:buFont typeface="Wingdings" pitchFamily="-83" charset="2"/>
              <a:buChar char=""/>
            </a:pPr>
            <a:r>
              <a:rPr lang="en-US" sz="2400" b="0" dirty="0">
                <a:latin typeface="Arial Narrow"/>
                <a:ea typeface="ＭＳ Ｐゴシック" pitchFamily="-83" charset="-128"/>
                <a:cs typeface="Arial Narrow"/>
              </a:rPr>
              <a:t>Gain energy security: peak in global oil production is </a:t>
            </a:r>
            <a:r>
              <a:rPr lang="en-US" sz="2400" b="0" dirty="0" smtClean="0">
                <a:latin typeface="Arial Narrow"/>
                <a:ea typeface="ＭＳ Ｐゴシック" pitchFamily="-83" charset="-128"/>
                <a:cs typeface="Arial Narrow"/>
              </a:rPr>
              <a:t>here; Australia peaked in 2000</a:t>
            </a:r>
          </a:p>
          <a:p>
            <a:pPr>
              <a:buClr>
                <a:srgbClr val="FFFF00"/>
              </a:buClr>
              <a:buFont typeface="Wingdings" pitchFamily="-83" charset="2"/>
              <a:buChar char=""/>
            </a:pPr>
            <a:endParaRPr lang="en-US" sz="1000" b="0" dirty="0" smtClean="0">
              <a:latin typeface="Arial Narrow"/>
              <a:ea typeface="ＭＳ Ｐゴシック" pitchFamily="-83" charset="-128"/>
              <a:cs typeface="Arial Narrow"/>
            </a:endParaRPr>
          </a:p>
          <a:p>
            <a:pPr>
              <a:buClr>
                <a:srgbClr val="FFFF00"/>
              </a:buClr>
              <a:buFont typeface="Wingdings" pitchFamily="-83" charset="2"/>
              <a:buChar char=""/>
            </a:pPr>
            <a:r>
              <a:rPr lang="en-US" dirty="0" smtClean="0">
                <a:latin typeface="Arial Narrow"/>
                <a:cs typeface="Arial Narrow"/>
              </a:rPr>
              <a:t>After initial investment, cap energy prices</a:t>
            </a:r>
          </a:p>
          <a:p>
            <a:pPr>
              <a:buClr>
                <a:srgbClr val="FFFF00"/>
              </a:buClr>
              <a:buFont typeface="Wingdings" pitchFamily="-83" charset="2"/>
              <a:buChar char=""/>
            </a:pPr>
            <a:endParaRPr lang="en-US" sz="1000" b="0" dirty="0" smtClean="0">
              <a:latin typeface="Arial Narrow"/>
              <a:ea typeface="ＭＳ Ｐゴシック" pitchFamily="-83" charset="-128"/>
              <a:cs typeface="Arial Narrow"/>
            </a:endParaRPr>
          </a:p>
          <a:p>
            <a:pPr>
              <a:buClr>
                <a:srgbClr val="FFFF00"/>
              </a:buClr>
              <a:buFont typeface="Wingdings" pitchFamily="-83" charset="2"/>
              <a:buChar char=""/>
            </a:pPr>
            <a:r>
              <a:rPr lang="en-US" sz="2400" b="0" dirty="0" smtClean="0">
                <a:latin typeface="Arial Narrow"/>
                <a:ea typeface="ＭＳ Ｐゴシック" pitchFamily="-83" charset="-128"/>
                <a:cs typeface="Arial Narrow"/>
              </a:rPr>
              <a:t>Avoid </a:t>
            </a:r>
            <a:r>
              <a:rPr lang="en-US" sz="2400" b="0" dirty="0">
                <a:latin typeface="Arial Narrow"/>
                <a:ea typeface="ＭＳ Ｐゴシック" pitchFamily="-83" charset="-128"/>
                <a:cs typeface="Arial Narrow"/>
              </a:rPr>
              <a:t>land degradation and air &amp; water pollution from fossil </a:t>
            </a:r>
            <a:r>
              <a:rPr lang="en-US" sz="2400" b="0" dirty="0" smtClean="0">
                <a:latin typeface="Arial Narrow"/>
                <a:ea typeface="ＭＳ Ｐゴシック" pitchFamily="-83" charset="-128"/>
                <a:cs typeface="Arial Narrow"/>
              </a:rPr>
              <a:t>fuels</a:t>
            </a:r>
          </a:p>
          <a:p>
            <a:pPr>
              <a:buClr>
                <a:srgbClr val="FFFF00"/>
              </a:buClr>
              <a:buFont typeface="Wingdings" pitchFamily="-83" charset="2"/>
              <a:buChar char=""/>
            </a:pPr>
            <a:endParaRPr lang="en-US" sz="1000" b="0" dirty="0">
              <a:latin typeface="Arial Narrow"/>
              <a:ea typeface="ＭＳ Ｐゴシック" pitchFamily="-83" charset="-128"/>
              <a:cs typeface="Arial Narrow"/>
            </a:endParaRPr>
          </a:p>
          <a:p>
            <a:pPr>
              <a:buClr>
                <a:srgbClr val="FFFF00"/>
              </a:buClr>
              <a:buFont typeface="Wingdings" pitchFamily="-83" charset="2"/>
              <a:buChar char=""/>
            </a:pPr>
            <a:r>
              <a:rPr lang="en-US" sz="2400" b="0" dirty="0">
                <a:latin typeface="Arial Narrow"/>
                <a:ea typeface="ＭＳ Ｐゴシック" pitchFamily="-83" charset="-128"/>
                <a:cs typeface="Arial Narrow"/>
              </a:rPr>
              <a:t>Create new</a:t>
            </a:r>
            <a:r>
              <a:rPr lang="en-US" sz="2400" b="0" dirty="0" smtClean="0">
                <a:latin typeface="Arial Narrow"/>
                <a:ea typeface="ＭＳ Ｐゴシック" pitchFamily="-83" charset="-128"/>
                <a:cs typeface="Arial Narrow"/>
              </a:rPr>
              <a:t> local jobs </a:t>
            </a:r>
            <a:r>
              <a:rPr lang="en-US" sz="2400" b="0" dirty="0">
                <a:latin typeface="Arial Narrow"/>
                <a:ea typeface="ＭＳ Ｐゴシック" pitchFamily="-83" charset="-128"/>
                <a:cs typeface="Arial Narrow"/>
              </a:rPr>
              <a:t>in cleaner industries</a:t>
            </a:r>
            <a:endParaRPr lang="en-US" b="0" dirty="0">
              <a:latin typeface="Arial Narrow"/>
              <a:ea typeface="ＭＳ Ｐゴシック" pitchFamily="-83" charset="-128"/>
              <a:cs typeface="Arial Narrow"/>
            </a:endParaRPr>
          </a:p>
        </p:txBody>
      </p:sp>
      <p:pic>
        <p:nvPicPr>
          <p:cNvPr id="24580" name="Picture 3" descr="plane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5723" y="4125914"/>
            <a:ext cx="3798277" cy="27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CoalPowerStn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95886" y="1492202"/>
            <a:ext cx="1820526" cy="241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8706"/>
            <a:ext cx="8229600" cy="1143000"/>
          </a:xfrm>
        </p:spPr>
        <p:txBody>
          <a:bodyPr/>
          <a:lstStyle/>
          <a:p>
            <a:r>
              <a:rPr lang="en-US" dirty="0" smtClean="0"/>
              <a:t>Effect of Time Delay in CST Winter Dispatch</a:t>
            </a:r>
            <a:br>
              <a:rPr lang="en-US" dirty="0" smtClean="0"/>
            </a:br>
            <a:r>
              <a:rPr lang="en-US" sz="2400" dirty="0" smtClean="0"/>
              <a:t>More Solar Input goes into the Thermal Store</a:t>
            </a:r>
            <a:endParaRPr lang="en-US" dirty="0"/>
          </a:p>
        </p:txBody>
      </p:sp>
      <p:pic>
        <p:nvPicPr>
          <p:cNvPr id="4" name="Content Placeholder 3" descr="Screen Shot 2012-05-25 at 9.44.29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6727" r="-6727"/>
          <a:stretch>
            <a:fillRect/>
          </a:stretch>
        </p:blipFill>
        <p:spPr>
          <a:xfrm>
            <a:off x="865874" y="1852706"/>
            <a:ext cx="7388799" cy="4063555"/>
          </a:xfrm>
        </p:spPr>
      </p:pic>
      <p:sp>
        <p:nvSpPr>
          <p:cNvPr id="5" name="TextBox 4"/>
          <p:cNvSpPr txBox="1"/>
          <p:nvPr/>
        </p:nvSpPr>
        <p:spPr>
          <a:xfrm>
            <a:off x="457200" y="6126162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Arial Narrow"/>
                <a:cs typeface="Arial Narrow"/>
              </a:rPr>
              <a:t>5-hr dispatch delay  gives quite large reduction in GT energy use and capacity. </a:t>
            </a:r>
            <a:endParaRPr lang="en-US" sz="2000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Greater Wind Diversity </a:t>
            </a:r>
            <a:r>
              <a:rPr lang="en-US" dirty="0"/>
              <a:t>o</a:t>
            </a:r>
            <a:r>
              <a:rPr lang="en-US" dirty="0" smtClean="0"/>
              <a:t>n </a:t>
            </a:r>
            <a:r>
              <a:rPr lang="en-US" dirty="0" err="1" smtClean="0"/>
              <a:t>Bioenergy</a:t>
            </a:r>
            <a:r>
              <a:rPr lang="en-US" dirty="0" smtClean="0"/>
              <a:t> Generation in Gas Turbines</a:t>
            </a:r>
            <a:endParaRPr lang="en-US" dirty="0"/>
          </a:p>
        </p:txBody>
      </p:sp>
      <p:pic>
        <p:nvPicPr>
          <p:cNvPr id="4" name="Content Placeholder 3" descr="WindDiversity.png"/>
          <p:cNvPicPr>
            <a:picLocks noGrp="1" noChangeAspect="1"/>
          </p:cNvPicPr>
          <p:nvPr>
            <p:ph idx="1"/>
          </p:nvPr>
        </p:nvPicPr>
        <p:blipFill>
          <a:blip r:embed="rId2"/>
          <a:srcRect t="-3309" b="-3309"/>
          <a:stretch>
            <a:fillRect/>
          </a:stretch>
        </p:blipFill>
        <p:spPr>
          <a:xfrm>
            <a:off x="707131" y="1862667"/>
            <a:ext cx="7576406" cy="41667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09600"/>
          </a:xfrm>
        </p:spPr>
        <p:txBody>
          <a:bodyPr>
            <a:normAutofit/>
          </a:bodyPr>
          <a:lstStyle/>
          <a:p>
            <a:r>
              <a:rPr lang="en-US" sz="3200" dirty="0">
                <a:ea typeface="ＭＳ Ｐゴシック" pitchFamily="-1" charset="-128"/>
                <a:cs typeface="ＭＳ Ｐゴシック" pitchFamily="-1" charset="-128"/>
              </a:rPr>
              <a:t>Meeting Demand</a:t>
            </a:r>
            <a:r>
              <a:rPr lang="en-US" sz="3200" dirty="0" smtClean="0">
                <a:ea typeface="ＭＳ Ｐゴシック" pitchFamily="-1" charset="-128"/>
                <a:cs typeface="ＭＳ Ｐゴシック" pitchFamily="-1" charset="-128"/>
              </a:rPr>
              <a:t> without </a:t>
            </a:r>
            <a:r>
              <a:rPr lang="en-US" sz="3200" dirty="0" err="1" smtClean="0">
                <a:ea typeface="ＭＳ Ｐゴシック" pitchFamily="-1" charset="-128"/>
                <a:cs typeface="ＭＳ Ｐゴシック" pitchFamily="-1" charset="-128"/>
              </a:rPr>
              <a:t>Base</a:t>
            </a:r>
            <a:r>
              <a:rPr lang="en-US" dirty="0" err="1">
                <a:ea typeface="ＭＳ Ｐゴシック" pitchFamily="-1" charset="-128"/>
                <a:cs typeface="ＭＳ Ｐゴシック" pitchFamily="-1" charset="-128"/>
              </a:rPr>
              <a:t>l</a:t>
            </a:r>
            <a:r>
              <a:rPr lang="en-US" sz="3200" dirty="0" err="1" smtClean="0">
                <a:ea typeface="ＭＳ Ｐゴシック" pitchFamily="-1" charset="-128"/>
                <a:cs typeface="ＭＳ Ｐゴシック" pitchFamily="-1" charset="-128"/>
              </a:rPr>
              <a:t>oad</a:t>
            </a:r>
            <a:r>
              <a:rPr lang="en-US" sz="3200" dirty="0" smtClean="0"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lang="en-US" sz="3200" dirty="0">
                <a:ea typeface="ＭＳ Ｐゴシック" pitchFamily="-1" charset="-128"/>
                <a:cs typeface="ＭＳ Ｐゴシック" pitchFamily="-1" charset="-128"/>
              </a:rPr>
              <a:t>Stations</a:t>
            </a:r>
          </a:p>
        </p:txBody>
      </p:sp>
      <p:pic>
        <p:nvPicPr>
          <p:cNvPr id="39939" name="Picture 3" descr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8461" y="4133850"/>
            <a:ext cx="527538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 descr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8462" y="1066801"/>
            <a:ext cx="5205046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211016" y="3276600"/>
            <a:ext cx="1266092" cy="101600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FFFF"/>
                </a:solidFill>
                <a:latin typeface="Arial Narrow" pitchFamily="-1" charset="0"/>
              </a:rPr>
              <a:t>Source of diagrams: </a:t>
            </a:r>
            <a:br>
              <a:rPr lang="en-US" sz="2000" dirty="0">
                <a:solidFill>
                  <a:srgbClr val="FFFFFF"/>
                </a:solidFill>
                <a:latin typeface="Arial Narrow" pitchFamily="-1" charset="0"/>
              </a:rPr>
            </a:br>
            <a:r>
              <a:rPr lang="en-US" sz="2000" dirty="0">
                <a:solidFill>
                  <a:srgbClr val="FFFFFF"/>
                </a:solidFill>
                <a:latin typeface="Arial Narrow" pitchFamily="-1" charset="0"/>
              </a:rPr>
              <a:t>David Mills</a:t>
            </a:r>
          </a:p>
        </p:txBody>
      </p:sp>
      <p:sp>
        <p:nvSpPr>
          <p:cNvPr id="38918" name="TextBox 5"/>
          <p:cNvSpPr txBox="1">
            <a:spLocks noChangeArrowheads="1"/>
          </p:cNvSpPr>
          <p:nvPr/>
        </p:nvSpPr>
        <p:spPr bwMode="auto">
          <a:xfrm>
            <a:off x="5064369" y="4648200"/>
            <a:ext cx="112541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000" b="1" dirty="0"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 Narrow" pitchFamily="-1" charset="0"/>
              </a:rPr>
              <a:t>Flexible</a:t>
            </a:r>
          </a:p>
        </p:txBody>
      </p:sp>
      <p:sp>
        <p:nvSpPr>
          <p:cNvPr id="38919" name="TextBox 6"/>
          <p:cNvSpPr txBox="1">
            <a:spLocks noChangeArrowheads="1"/>
          </p:cNvSpPr>
          <p:nvPr/>
        </p:nvSpPr>
        <p:spPr bwMode="auto">
          <a:xfrm>
            <a:off x="2672862" y="5791200"/>
            <a:ext cx="112541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000" b="1" dirty="0"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 Narrow" pitchFamily="-1" charset="0"/>
              </a:rPr>
              <a:t>Inflexible</a:t>
            </a:r>
          </a:p>
        </p:txBody>
      </p:sp>
      <p:sp>
        <p:nvSpPr>
          <p:cNvPr id="39944" name="TextBox 7"/>
          <p:cNvSpPr txBox="1">
            <a:spLocks noChangeArrowheads="1"/>
          </p:cNvSpPr>
          <p:nvPr/>
        </p:nvSpPr>
        <p:spPr bwMode="auto">
          <a:xfrm>
            <a:off x="7033846" y="1275546"/>
            <a:ext cx="189913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Arial" pitchFamily="-1" charset="0"/>
                <a:ea typeface="Arial" pitchFamily="-1" charset="0"/>
                <a:cs typeface="Arial" pitchFamily="-1" charset="0"/>
              </a:rPr>
              <a:t>Old </a:t>
            </a:r>
            <a:r>
              <a:rPr lang="en-US" sz="2800" dirty="0" smtClean="0">
                <a:solidFill>
                  <a:srgbClr val="FFFFFF"/>
                </a:solidFill>
                <a:latin typeface="Arial" pitchFamily="-1" charset="0"/>
                <a:ea typeface="Arial" pitchFamily="-1" charset="0"/>
                <a:cs typeface="Arial" pitchFamily="-1" charset="0"/>
              </a:rPr>
              <a:t>concept:</a:t>
            </a:r>
          </a:p>
          <a:p>
            <a:r>
              <a:rPr lang="en-US" sz="2000" dirty="0" smtClean="0">
                <a:solidFill>
                  <a:srgbClr val="FFFFFF"/>
                </a:solidFill>
                <a:latin typeface="Arial Narrow"/>
                <a:ea typeface="Arial" pitchFamily="-1" charset="0"/>
                <a:cs typeface="Arial Narrow"/>
              </a:rPr>
              <a:t>With </a:t>
            </a:r>
            <a:r>
              <a:rPr lang="en-US" sz="2000" dirty="0" err="1" smtClean="0">
                <a:solidFill>
                  <a:srgbClr val="FFFFFF"/>
                </a:solidFill>
                <a:latin typeface="Arial Narrow"/>
                <a:ea typeface="Arial" pitchFamily="-1" charset="0"/>
                <a:cs typeface="Arial Narrow"/>
              </a:rPr>
              <a:t>baseload</a:t>
            </a:r>
            <a:r>
              <a:rPr lang="en-US" sz="2000" dirty="0" smtClean="0">
                <a:solidFill>
                  <a:srgbClr val="FFFFFF"/>
                </a:solidFill>
                <a:latin typeface="Arial Narrow"/>
                <a:ea typeface="Arial" pitchFamily="-1" charset="0"/>
                <a:cs typeface="Arial Narrow"/>
              </a:rPr>
              <a:t> power stations</a:t>
            </a:r>
            <a:endParaRPr lang="en-US" sz="2000" dirty="0">
              <a:solidFill>
                <a:srgbClr val="FFFFFF"/>
              </a:solidFill>
              <a:latin typeface="Arial Narrow"/>
              <a:ea typeface="Arial" pitchFamily="-1" charset="0"/>
              <a:cs typeface="Arial Narrow"/>
            </a:endParaRPr>
          </a:p>
        </p:txBody>
      </p:sp>
      <p:sp>
        <p:nvSpPr>
          <p:cNvPr id="38921" name="TextBox 8"/>
          <p:cNvSpPr txBox="1">
            <a:spLocks noChangeArrowheads="1"/>
          </p:cNvSpPr>
          <p:nvPr/>
        </p:nvSpPr>
        <p:spPr bwMode="auto">
          <a:xfrm>
            <a:off x="7033846" y="4114800"/>
            <a:ext cx="189913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FFFFFF"/>
                </a:solidFill>
                <a:latin typeface="Arial" pitchFamily="-65" charset="0"/>
                <a:ea typeface="Arial" pitchFamily="-65" charset="0"/>
                <a:cs typeface="Arial" pitchFamily="-65" charset="0"/>
              </a:rPr>
              <a:t>New concept:</a:t>
            </a:r>
          </a:p>
          <a:p>
            <a:pPr>
              <a:defRPr/>
            </a:pPr>
            <a:r>
              <a:rPr lang="en-US" sz="2000" dirty="0">
                <a:solidFill>
                  <a:srgbClr val="FFFFFF"/>
                </a:solidFill>
                <a:latin typeface="Arial Narrow"/>
                <a:ea typeface="Arial" pitchFamily="-65" charset="0"/>
                <a:cs typeface="Arial Narrow"/>
              </a:rPr>
              <a:t>No </a:t>
            </a:r>
            <a:r>
              <a:rPr lang="en-US" sz="2000" dirty="0" err="1">
                <a:solidFill>
                  <a:srgbClr val="FFFFFF"/>
                </a:solidFill>
                <a:latin typeface="Arial Narrow"/>
                <a:ea typeface="Arial" pitchFamily="-65" charset="0"/>
                <a:cs typeface="Arial Narrow"/>
              </a:rPr>
              <a:t>baseload</a:t>
            </a:r>
            <a:r>
              <a:rPr lang="en-US" sz="2000" dirty="0">
                <a:solidFill>
                  <a:srgbClr val="FFFFFF"/>
                </a:solidFill>
                <a:latin typeface="Arial Narrow"/>
                <a:ea typeface="Arial" pitchFamily="-65" charset="0"/>
                <a:cs typeface="Arial Narrow"/>
              </a:rPr>
              <a:t> power stations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20308" y="5267980"/>
            <a:ext cx="21804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latin typeface="Arial Narrow"/>
                <a:cs typeface="Arial Narrow"/>
              </a:rPr>
              <a:t>or </a:t>
            </a:r>
            <a:r>
              <a:rPr lang="en-US" sz="1400" dirty="0" err="1">
                <a:latin typeface="Arial Narrow"/>
                <a:cs typeface="Arial Narrow"/>
              </a:rPr>
              <a:t>biofuelled</a:t>
            </a:r>
            <a:r>
              <a:rPr lang="en-US" sz="1400" dirty="0">
                <a:latin typeface="Arial Narrow"/>
                <a:cs typeface="Arial Narrow"/>
              </a:rPr>
              <a:t> gas turbine or hydro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Meeting Demand without </a:t>
            </a:r>
            <a:r>
              <a:rPr lang="en-US" dirty="0" err="1">
                <a:ea typeface="ＭＳ Ｐゴシック" pitchFamily="-1" charset="-128"/>
                <a:cs typeface="ＭＳ Ｐゴシック" pitchFamily="-1" charset="-128"/>
              </a:rPr>
              <a:t>Base</a:t>
            </a:r>
            <a:r>
              <a:rPr lang="en-US" dirty="0" err="1" smtClean="0">
                <a:ea typeface="ＭＳ Ｐゴシック" pitchFamily="-1" charset="-128"/>
                <a:cs typeface="ＭＳ Ｐゴシック" pitchFamily="-1" charset="-128"/>
              </a:rPr>
              <a:t>l</a:t>
            </a:r>
            <a:r>
              <a:rPr lang="en-US" dirty="0" err="1">
                <a:ea typeface="ＭＳ Ｐゴシック" pitchFamily="-1" charset="-128"/>
                <a:cs typeface="ＭＳ Ｐゴシック" pitchFamily="-1" charset="-128"/>
              </a:rPr>
              <a:t>oad</a:t>
            </a:r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 Stations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FF00"/>
              </a:buClr>
              <a:buFont typeface="Wingdings" charset="2"/>
              <a:buChar char=""/>
            </a:pPr>
            <a:r>
              <a:rPr lang="en-US" dirty="0" smtClean="0">
                <a:latin typeface="Arial Narrow"/>
                <a:cs typeface="Arial Narrow"/>
              </a:rPr>
              <a:t>RE supplied by mix of inflexible plants (</a:t>
            </a:r>
            <a:r>
              <a:rPr lang="en-US" dirty="0" err="1" smtClean="0">
                <a:latin typeface="Arial Narrow"/>
                <a:cs typeface="Arial Narrow"/>
              </a:rPr>
              <a:t>eg</a:t>
            </a:r>
            <a:r>
              <a:rPr lang="en-US" dirty="0" smtClean="0">
                <a:latin typeface="Arial Narrow"/>
                <a:cs typeface="Arial Narrow"/>
              </a:rPr>
              <a:t>, wind and PV without storage) and flexible plants (</a:t>
            </a:r>
            <a:r>
              <a:rPr lang="en-US" dirty="0" err="1" smtClean="0">
                <a:latin typeface="Arial Narrow"/>
                <a:cs typeface="Arial Narrow"/>
              </a:rPr>
              <a:t>eg</a:t>
            </a:r>
            <a:r>
              <a:rPr lang="en-US" dirty="0" smtClean="0">
                <a:latin typeface="Arial Narrow"/>
                <a:cs typeface="Arial Narrow"/>
              </a:rPr>
              <a:t>, CST with thermal storage, hydro with storage, </a:t>
            </a:r>
            <a:r>
              <a:rPr lang="en-US" dirty="0" err="1" smtClean="0">
                <a:latin typeface="Arial Narrow"/>
                <a:cs typeface="Arial Narrow"/>
              </a:rPr>
              <a:t>biofuelled</a:t>
            </a:r>
            <a:r>
              <a:rPr lang="en-US" dirty="0" smtClean="0">
                <a:latin typeface="Arial Narrow"/>
                <a:cs typeface="Arial Narrow"/>
              </a:rPr>
              <a:t> gas turbines)</a:t>
            </a:r>
          </a:p>
          <a:p>
            <a:pPr>
              <a:buClr>
                <a:srgbClr val="FFFF00"/>
              </a:buClr>
              <a:buFont typeface="Wingdings" charset="2"/>
              <a:buChar char=""/>
            </a:pPr>
            <a:endParaRPr lang="en-US" sz="600" dirty="0" smtClean="0">
              <a:latin typeface="Arial Narrow"/>
              <a:cs typeface="Arial Narrow"/>
            </a:endParaRPr>
          </a:p>
          <a:p>
            <a:pPr>
              <a:buClr>
                <a:srgbClr val="FFFF00"/>
              </a:buClr>
              <a:buFont typeface="Wingdings" charset="2"/>
              <a:buChar char=""/>
            </a:pPr>
            <a:r>
              <a:rPr lang="en-US" dirty="0" smtClean="0">
                <a:latin typeface="Arial Narrow"/>
                <a:cs typeface="Arial Narrow"/>
              </a:rPr>
              <a:t>Flexible plants handle the fluctuations in power output from inflexible plants</a:t>
            </a:r>
          </a:p>
          <a:p>
            <a:pPr>
              <a:buClr>
                <a:srgbClr val="FFFF00"/>
              </a:buClr>
              <a:buFont typeface="Wingdings" charset="2"/>
              <a:buChar char=""/>
            </a:pPr>
            <a:endParaRPr lang="en-US" sz="600" dirty="0" smtClean="0">
              <a:latin typeface="Arial Narrow"/>
              <a:cs typeface="Arial Narrow"/>
            </a:endParaRPr>
          </a:p>
          <a:p>
            <a:pPr>
              <a:buClr>
                <a:srgbClr val="FFFF00"/>
              </a:buClr>
              <a:buFont typeface="Wingdings" charset="2"/>
              <a:buChar char=""/>
            </a:pPr>
            <a:r>
              <a:rPr lang="en-US" dirty="0" smtClean="0">
                <a:latin typeface="Arial Narrow"/>
                <a:cs typeface="Arial Narrow"/>
              </a:rPr>
              <a:t>Demand management in a ‘smart grid’ can also play an important, low-cost role.</a:t>
            </a:r>
          </a:p>
          <a:p>
            <a:pPr>
              <a:buClr>
                <a:srgbClr val="FFFF00"/>
              </a:buClr>
              <a:buFont typeface="Wingdings" charset="2"/>
              <a:buChar char=""/>
            </a:pPr>
            <a:endParaRPr lang="en-US" sz="600" dirty="0" smtClean="0">
              <a:latin typeface="Arial Narrow"/>
              <a:cs typeface="Arial Narrow"/>
            </a:endParaRPr>
          </a:p>
          <a:p>
            <a:pPr>
              <a:buClr>
                <a:srgbClr val="FFFF00"/>
              </a:buClr>
              <a:buFont typeface="Wingdings" charset="2"/>
              <a:buChar char=""/>
            </a:pPr>
            <a:r>
              <a:rPr lang="en-US" dirty="0" smtClean="0">
                <a:latin typeface="Arial Narrow"/>
                <a:cs typeface="Arial Narrow"/>
              </a:rPr>
              <a:t>The key parameter is reliability of the whole supply-demand system, not reliability of individual technologies</a:t>
            </a:r>
          </a:p>
          <a:p>
            <a:endParaRPr lang="en-US" dirty="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Simulation Research Required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2800" cy="4525963"/>
          </a:xfrm>
        </p:spPr>
        <p:txBody>
          <a:bodyPr/>
          <a:lstStyle/>
          <a:p>
            <a:pPr>
              <a:buClr>
                <a:srgbClr val="FFFF00"/>
              </a:buClr>
              <a:buFont typeface="Wingdings" charset="2"/>
              <a:buChar char=""/>
            </a:pPr>
            <a:r>
              <a:rPr lang="en-US" dirty="0" smtClean="0">
                <a:latin typeface="Arial Narrow"/>
                <a:cs typeface="Arial Narrow"/>
              </a:rPr>
              <a:t>Do economics of various RE mixes compared with various conventional mixes (gas, nuclear, coal with CCS). </a:t>
            </a:r>
            <a:r>
              <a:rPr lang="en-US" dirty="0" smtClean="0">
                <a:solidFill>
                  <a:srgbClr val="FFFF00"/>
                </a:solidFill>
                <a:latin typeface="Arial Narrow"/>
                <a:cs typeface="Arial Narrow"/>
              </a:rPr>
              <a:t>(Work in progress</a:t>
            </a:r>
            <a:r>
              <a:rPr lang="en-US" dirty="0" smtClean="0">
                <a:latin typeface="Arial Narrow"/>
                <a:cs typeface="Arial Narrow"/>
              </a:rPr>
              <a:t>)</a:t>
            </a:r>
          </a:p>
          <a:p>
            <a:pPr>
              <a:buClr>
                <a:srgbClr val="FFFF00"/>
              </a:buClr>
              <a:buFont typeface="Wingdings" charset="2"/>
              <a:buChar char=""/>
            </a:pPr>
            <a:endParaRPr lang="en-US" sz="1000" dirty="0" smtClean="0">
              <a:latin typeface="Arial Narrow"/>
              <a:cs typeface="Arial Narrow"/>
            </a:endParaRPr>
          </a:p>
          <a:p>
            <a:pPr>
              <a:buClr>
                <a:srgbClr val="FFFF00"/>
              </a:buClr>
              <a:buFont typeface="Wingdings" charset="2"/>
              <a:buChar char=""/>
            </a:pPr>
            <a:r>
              <a:rPr lang="en-US" dirty="0" smtClean="0">
                <a:latin typeface="Arial Narrow"/>
                <a:cs typeface="Arial Narrow"/>
              </a:rPr>
              <a:t>Remove ‘copperplate’ assumption, treating each State separately together with actual &amp; hypothetical transmission links. </a:t>
            </a:r>
          </a:p>
          <a:p>
            <a:pPr>
              <a:buClr>
                <a:srgbClr val="FFFF00"/>
              </a:buClr>
              <a:buFont typeface="Wingdings" charset="2"/>
              <a:buChar char=""/>
            </a:pPr>
            <a:endParaRPr lang="en-US" sz="1000" dirty="0" smtClean="0">
              <a:latin typeface="Arial Narrow"/>
              <a:cs typeface="Arial Narrow"/>
            </a:endParaRPr>
          </a:p>
          <a:p>
            <a:pPr>
              <a:buClr>
                <a:srgbClr val="FFFF00"/>
              </a:buClr>
              <a:buFont typeface="Wingdings" charset="2"/>
              <a:buChar char=""/>
            </a:pPr>
            <a:r>
              <a:rPr lang="en-US" dirty="0" smtClean="0">
                <a:latin typeface="Arial Narrow"/>
                <a:cs typeface="Arial Narrow"/>
              </a:rPr>
              <a:t>Do economics with separate states and transmission included </a:t>
            </a:r>
            <a:r>
              <a:rPr lang="en-US" dirty="0" smtClean="0">
                <a:solidFill>
                  <a:srgbClr val="FFFF00"/>
                </a:solidFill>
                <a:latin typeface="Arial Narrow"/>
                <a:cs typeface="Arial Narrow"/>
              </a:rPr>
              <a:t>(Work in progress)</a:t>
            </a:r>
          </a:p>
          <a:p>
            <a:pPr>
              <a:buClr>
                <a:srgbClr val="FFFF00"/>
              </a:buClr>
              <a:buFont typeface="Wingdings" charset="2"/>
              <a:buChar char=""/>
            </a:pPr>
            <a:endParaRPr lang="en-US" sz="1000" dirty="0">
              <a:latin typeface="Arial Narrow"/>
              <a:cs typeface="Arial Narrow"/>
            </a:endParaRPr>
          </a:p>
          <a:p>
            <a:pPr>
              <a:buClr>
                <a:srgbClr val="FFFF00"/>
              </a:buClr>
              <a:buFont typeface="Wingdings" charset="2"/>
              <a:buChar char=""/>
            </a:pPr>
            <a:r>
              <a:rPr lang="en-US" dirty="0" smtClean="0">
                <a:latin typeface="Arial Narrow"/>
                <a:cs typeface="Arial Narrow"/>
              </a:rPr>
              <a:t>Run multiple years, either from empirical data or by Monte Carlo simulation</a:t>
            </a:r>
            <a:endParaRPr lang="en-US" dirty="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62707" y="533400"/>
            <a:ext cx="6330462" cy="1143000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ea typeface="ＭＳ Ｐゴシック" pitchFamily="-83" charset="-128"/>
                <a:cs typeface="ＭＳ Ｐゴシック" pitchFamily="-83" charset="-128"/>
              </a:rPr>
              <a:t>4 Options for Grass-Roots Social Change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1354" y="1905116"/>
            <a:ext cx="5697415" cy="4952884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FFFF00"/>
              </a:buClr>
              <a:buFont typeface="Wingdings" charset="2"/>
              <a:buChar char=""/>
            </a:pPr>
            <a:r>
              <a:rPr lang="en-US" sz="2400" b="0" dirty="0" smtClean="0">
                <a:ea typeface="ＭＳ Ｐゴシック" pitchFamily="-83" charset="-128"/>
                <a:cs typeface="ＭＳ Ｐゴシック" pitchFamily="-83" charset="-128"/>
              </a:rPr>
              <a:t>Ballot </a:t>
            </a:r>
            <a:r>
              <a:rPr lang="en-US" sz="2400" b="0" dirty="0">
                <a:ea typeface="ＭＳ Ｐゴシック" pitchFamily="-83" charset="-128"/>
                <a:cs typeface="ＭＳ Ｐゴシック" pitchFamily="-83" charset="-128"/>
              </a:rPr>
              <a:t>box – necessary but very limited influence in 2-party system</a:t>
            </a:r>
            <a:endParaRPr lang="en-US" sz="2000" b="0" dirty="0" smtClean="0">
              <a:ea typeface="ＭＳ Ｐゴシック" pitchFamily="-83" charset="-128"/>
              <a:cs typeface="ＭＳ Ｐゴシック" pitchFamily="-83" charset="-128"/>
            </a:endParaRPr>
          </a:p>
          <a:p>
            <a:pPr>
              <a:lnSpc>
                <a:spcPct val="90000"/>
              </a:lnSpc>
              <a:buClr>
                <a:srgbClr val="FFFF00"/>
              </a:buClr>
              <a:buFont typeface="Wingdings" charset="2"/>
              <a:buChar char=""/>
            </a:pPr>
            <a:endParaRPr lang="en-US" sz="800" b="0" dirty="0" smtClean="0">
              <a:ea typeface="ＭＳ Ｐゴシック" pitchFamily="-83" charset="-128"/>
              <a:cs typeface="ＭＳ Ｐゴシック" pitchFamily="-83" charset="-128"/>
            </a:endParaRPr>
          </a:p>
          <a:p>
            <a:pPr>
              <a:lnSpc>
                <a:spcPct val="90000"/>
              </a:lnSpc>
              <a:buClr>
                <a:srgbClr val="FFFF00"/>
              </a:buClr>
              <a:buFont typeface="Wingdings" charset="2"/>
              <a:buChar char=""/>
            </a:pPr>
            <a:r>
              <a:rPr lang="en-US" sz="2400" b="0" dirty="0" smtClean="0">
                <a:ea typeface="ＭＳ Ｐゴシック" pitchFamily="-83" charset="-128"/>
                <a:cs typeface="ＭＳ Ｐゴシック" pitchFamily="-83" charset="-128"/>
              </a:rPr>
              <a:t>Individual </a:t>
            </a:r>
            <a:r>
              <a:rPr lang="en-US" sz="2400" b="0" dirty="0">
                <a:ea typeface="ＭＳ Ｐゴシック" pitchFamily="-83" charset="-128"/>
                <a:cs typeface="ＭＳ Ｐゴシック" pitchFamily="-83" charset="-128"/>
              </a:rPr>
              <a:t>– necessary as an example, showing leadership, but not nearly sufficient</a:t>
            </a:r>
          </a:p>
          <a:p>
            <a:pPr>
              <a:lnSpc>
                <a:spcPct val="90000"/>
              </a:lnSpc>
              <a:buClr>
                <a:srgbClr val="FFFF00"/>
              </a:buClr>
              <a:buFont typeface="Wingdings" charset="2"/>
              <a:buChar char=""/>
            </a:pPr>
            <a:endParaRPr lang="en-US" sz="800" b="0" dirty="0" smtClean="0">
              <a:ea typeface="ＭＳ Ｐゴシック" pitchFamily="-83" charset="-128"/>
              <a:cs typeface="ＭＳ Ｐゴシック" pitchFamily="-83" charset="-128"/>
            </a:endParaRPr>
          </a:p>
          <a:p>
            <a:pPr>
              <a:lnSpc>
                <a:spcPct val="90000"/>
              </a:lnSpc>
              <a:buClr>
                <a:srgbClr val="FFFF00"/>
              </a:buClr>
              <a:buFont typeface="Wingdings" charset="2"/>
              <a:buChar char=""/>
            </a:pPr>
            <a:r>
              <a:rPr lang="en-US" sz="2400" b="0" dirty="0">
                <a:ea typeface="ＭＳ Ｐゴシック" pitchFamily="-83" charset="-128"/>
                <a:cs typeface="ＭＳ Ｐゴシック" pitchFamily="-83" charset="-128"/>
              </a:rPr>
              <a:t>Local community action -- more effective than individual; can help build state/national awareness</a:t>
            </a:r>
            <a:endParaRPr lang="en-US" sz="2000" b="0" dirty="0">
              <a:ea typeface="ＭＳ Ｐゴシック" pitchFamily="-83" charset="-128"/>
              <a:cs typeface="ＭＳ Ｐゴシック" pitchFamily="-83" charset="-128"/>
            </a:endParaRPr>
          </a:p>
          <a:p>
            <a:pPr>
              <a:lnSpc>
                <a:spcPct val="90000"/>
              </a:lnSpc>
              <a:buClr>
                <a:srgbClr val="FFFF00"/>
              </a:buClr>
              <a:buFont typeface="Wingdings" charset="2"/>
              <a:buChar char=""/>
            </a:pPr>
            <a:endParaRPr lang="en-US" sz="800" b="0" dirty="0">
              <a:ea typeface="ＭＳ Ｐゴシック" pitchFamily="-83" charset="-128"/>
              <a:cs typeface="ＭＳ Ｐゴシック" pitchFamily="-83" charset="-128"/>
            </a:endParaRPr>
          </a:p>
          <a:p>
            <a:pPr>
              <a:lnSpc>
                <a:spcPct val="90000"/>
              </a:lnSpc>
              <a:buClr>
                <a:srgbClr val="FFFF00"/>
              </a:buClr>
              <a:buFont typeface="Wingdings" charset="2"/>
              <a:buChar char=""/>
            </a:pPr>
            <a:r>
              <a:rPr lang="en-US" sz="2400" b="0" dirty="0">
                <a:ea typeface="ＭＳ Ｐゴシック" pitchFamily="-83" charset="-128"/>
                <a:cs typeface="ＭＳ Ｐゴシック" pitchFamily="-83" charset="-128"/>
              </a:rPr>
              <a:t>Collective action by a social movement – huge potential, essential when ‘democratic governments’ fail to implement the will of the people</a:t>
            </a:r>
          </a:p>
          <a:p>
            <a:pPr>
              <a:lnSpc>
                <a:spcPct val="90000"/>
              </a:lnSpc>
              <a:buClr>
                <a:srgbClr val="FFFF00"/>
              </a:buClr>
              <a:buFont typeface="Wingdings" charset="2"/>
              <a:buChar char=""/>
            </a:pPr>
            <a:endParaRPr lang="en-US" sz="2000" dirty="0">
              <a:ea typeface="ＭＳ Ｐゴシック" pitchFamily="-83" charset="-128"/>
              <a:cs typeface="ＭＳ Ｐゴシック" pitchFamily="-83" charset="-128"/>
            </a:endParaRPr>
          </a:p>
        </p:txBody>
      </p:sp>
      <p:pic>
        <p:nvPicPr>
          <p:cNvPr id="27652" name="Picture 8" descr="Voting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7596554" y="533400"/>
            <a:ext cx="1329104" cy="1600200"/>
          </a:xfrm>
        </p:spPr>
      </p:pic>
      <p:pic>
        <p:nvPicPr>
          <p:cNvPr id="27653" name="Picture 10" descr="CompactFluors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7526216" y="2438400"/>
            <a:ext cx="1378927" cy="2247900"/>
          </a:xfrm>
        </p:spPr>
      </p:pic>
      <p:pic>
        <p:nvPicPr>
          <p:cNvPr id="27654" name="Picture 12" descr="ClimateActionCanberra200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78769" y="4938714"/>
            <a:ext cx="3165231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Collective Action to Press for Good Government Policy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Policies must be appropriate to each Stage of Technology Development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4104" y="1600200"/>
          <a:ext cx="8462696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5674"/>
                <a:gridCol w="2115674"/>
                <a:gridCol w="2115674"/>
                <a:gridCol w="211567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R&amp;D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Demonstration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Limited mass production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Large-scale mass production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Energy</a:t>
                      </a:r>
                      <a:r>
                        <a:rPr lang="en-US" sz="2000" baseline="0" dirty="0" smtClean="0">
                          <a:latin typeface="Arial Narrow"/>
                          <a:cs typeface="Arial Narrow"/>
                        </a:rPr>
                        <a:t> efficiency &amp; conservation; hydro</a:t>
                      </a:r>
                      <a:endParaRPr lang="en-US" sz="2000" dirty="0" smtClean="0">
                        <a:latin typeface="Arial Narrow"/>
                        <a:cs typeface="Arial Narrow"/>
                      </a:endParaRPr>
                    </a:p>
                    <a:p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Concentrated solar thermal power with thermal storage (power tower)</a:t>
                      </a:r>
                    </a:p>
                    <a:p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Off-shore wind;</a:t>
                      </a:r>
                      <a:r>
                        <a:rPr lang="en-US" sz="2000" baseline="0" dirty="0" smtClean="0">
                          <a:latin typeface="Arial Narrow"/>
                          <a:cs typeface="Arial Narrow"/>
                        </a:rPr>
                        <a:t> geothermal heat; solar space heating &amp; cooling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On-shore wind;</a:t>
                      </a:r>
                      <a:r>
                        <a:rPr lang="en-US" sz="2000" baseline="0" dirty="0" smtClean="0">
                          <a:latin typeface="Arial Narrow"/>
                          <a:cs typeface="Arial Narrow"/>
                        </a:rPr>
                        <a:t> conventional geothermal</a:t>
                      </a:r>
                      <a:endParaRPr lang="en-US" sz="2000" dirty="0" smtClean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Advanced PV; artificial photosynthesis; advanced batteries; hydrogen fuel cells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Marine; 2</a:t>
                      </a:r>
                      <a:r>
                        <a:rPr lang="en-US" sz="2000" baseline="30000" dirty="0" smtClean="0">
                          <a:latin typeface="Arial Narrow"/>
                          <a:cs typeface="Arial Narrow"/>
                        </a:rPr>
                        <a:t>nd</a:t>
                      </a:r>
                      <a:r>
                        <a:rPr lang="en-US" sz="2000" baseline="0" dirty="0" smtClean="0">
                          <a:latin typeface="Arial Narrow"/>
                          <a:cs typeface="Arial Narrow"/>
                        </a:rPr>
                        <a:t> generation </a:t>
                      </a:r>
                      <a:r>
                        <a:rPr lang="en-US" sz="2000" baseline="0" dirty="0" err="1" smtClean="0">
                          <a:latin typeface="Arial Narrow"/>
                          <a:cs typeface="Arial Narrow"/>
                        </a:rPr>
                        <a:t>biofuels</a:t>
                      </a:r>
                      <a:r>
                        <a:rPr lang="en-US" sz="2000" baseline="0" dirty="0" smtClean="0">
                          <a:latin typeface="Arial Narrow"/>
                          <a:cs typeface="Arial Narrow"/>
                        </a:rPr>
                        <a:t>;</a:t>
                      </a:r>
                    </a:p>
                    <a:p>
                      <a:r>
                        <a:rPr lang="en-US" sz="2000" baseline="0" dirty="0" smtClean="0">
                          <a:latin typeface="Arial Narrow"/>
                          <a:cs typeface="Arial Narrow"/>
                        </a:rPr>
                        <a:t>floating wind turbines; hot rock geothermal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Concentrated solar thermal power with thermal storage (troughs)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Solar hot water; solar PV; 1</a:t>
                      </a:r>
                      <a:r>
                        <a:rPr lang="en-US" sz="2000" baseline="30000" dirty="0" smtClean="0">
                          <a:latin typeface="Arial Narrow"/>
                          <a:cs typeface="Arial Narrow"/>
                        </a:rPr>
                        <a:t>st</a:t>
                      </a:r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 generation </a:t>
                      </a:r>
                      <a:r>
                        <a:rPr lang="en-US" sz="2000" dirty="0" err="1" smtClean="0">
                          <a:latin typeface="Arial Narrow"/>
                          <a:cs typeface="Arial Narrow"/>
                        </a:rPr>
                        <a:t>biofuels</a:t>
                      </a:r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; solid biomass</a:t>
                      </a:r>
                    </a:p>
                    <a:p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2612571" y="1435781"/>
            <a:ext cx="4499429" cy="1"/>
          </a:xfrm>
          <a:prstGeom prst="straightConnector1">
            <a:avLst/>
          </a:prstGeom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Options for different Stages of Technological Development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105977"/>
          <a:ext cx="8229600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2371"/>
                <a:gridCol w="467722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Technology stage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Policy options (examples)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R &amp; D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Grants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Demonstration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Grants;</a:t>
                      </a:r>
                      <a:r>
                        <a:rPr lang="en-US" sz="2000" baseline="0" dirty="0" smtClean="0">
                          <a:latin typeface="Arial Narrow"/>
                          <a:cs typeface="Arial Narrow"/>
                        </a:rPr>
                        <a:t>  </a:t>
                      </a:r>
                      <a:br>
                        <a:rPr lang="en-US" sz="2000" baseline="0" dirty="0" smtClean="0">
                          <a:latin typeface="Arial Narrow"/>
                          <a:cs typeface="Arial Narrow"/>
                        </a:rPr>
                      </a:br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government guaranteed loans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Limited commercial deployment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Feed-in tariffs;</a:t>
                      </a:r>
                      <a:br>
                        <a:rPr lang="en-US" sz="2000" dirty="0" smtClean="0">
                          <a:latin typeface="Arial Narrow"/>
                          <a:cs typeface="Arial Narrow"/>
                        </a:rPr>
                      </a:br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targets with tradable certificates;</a:t>
                      </a:r>
                    </a:p>
                    <a:p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reverse auction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Large-scale</a:t>
                      </a:r>
                      <a:r>
                        <a:rPr lang="en-US" sz="2000" baseline="0" dirty="0" smtClean="0">
                          <a:latin typeface="Arial Narrow"/>
                          <a:cs typeface="Arial Narrow"/>
                        </a:rPr>
                        <a:t> commercial deployment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Carbon tax or tradable emission permits;</a:t>
                      </a:r>
                    </a:p>
                    <a:p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declining feed-in tariffs; targets with tradable certificates</a:t>
                      </a:r>
                      <a:br>
                        <a:rPr lang="en-US" sz="2000" dirty="0" smtClean="0">
                          <a:latin typeface="Arial Narrow"/>
                          <a:cs typeface="Arial Narrow"/>
                        </a:rPr>
                      </a:b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a typeface="ＭＳ Ｐゴシック" pitchFamily="-83" charset="-128"/>
                <a:cs typeface="ＭＳ Ｐゴシック" pitchFamily="-83" charset="-128"/>
              </a:rPr>
              <a:t>Why a Carbon Price is Necessary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633046" y="1371600"/>
            <a:ext cx="7772400" cy="5181600"/>
          </a:xfrm>
        </p:spPr>
        <p:txBody>
          <a:bodyPr/>
          <a:lstStyle/>
          <a:p>
            <a:pPr>
              <a:buClr>
                <a:srgbClr val="FFFF00"/>
              </a:buClr>
              <a:buFont typeface="Wingdings" pitchFamily="-1" charset="2"/>
              <a:buChar char=""/>
              <a:defRPr/>
            </a:pPr>
            <a:r>
              <a:rPr lang="en-US" b="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1" charset="-128"/>
                <a:cs typeface="ＭＳ Ｐゴシック" pitchFamily="-1" charset="-128"/>
              </a:rPr>
              <a:t>Sends message to investors that making investment in new dirty coal-fired power stations very risky</a:t>
            </a:r>
          </a:p>
          <a:p>
            <a:pPr>
              <a:buClr>
                <a:srgbClr val="FFFF00"/>
              </a:buClr>
              <a:buFont typeface="Wingdings" pitchFamily="-1" charset="2"/>
              <a:buChar char=""/>
              <a:defRPr/>
            </a:pPr>
            <a:endParaRPr lang="en-US" sz="600" b="0" dirty="0" smtClean="0"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-1" charset="-128"/>
              <a:cs typeface="ＭＳ Ｐゴシック" pitchFamily="-1" charset="-128"/>
            </a:endParaRPr>
          </a:p>
          <a:p>
            <a:pPr>
              <a:buClr>
                <a:srgbClr val="FFFF00"/>
              </a:buClr>
              <a:buFont typeface="Wingdings" pitchFamily="-1" charset="2"/>
              <a:buChar char=""/>
              <a:defRPr/>
            </a:pPr>
            <a:r>
              <a:rPr lang="en-US" b="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1" charset="-128"/>
                <a:cs typeface="ＭＳ Ｐゴシック" pitchFamily="-1" charset="-128"/>
              </a:rPr>
              <a:t>It’s the only way to exert pressure for change on the whole economy. A carbon price applied to the major greenhouse polluters flows ‘downstream’ to all economic transactions.</a:t>
            </a:r>
          </a:p>
          <a:p>
            <a:pPr>
              <a:buClr>
                <a:srgbClr val="FFFF00"/>
              </a:buClr>
              <a:buFont typeface="Wingdings" pitchFamily="-1" charset="2"/>
              <a:buChar char=""/>
              <a:defRPr/>
            </a:pPr>
            <a:endParaRPr lang="en-US" sz="600" b="0" dirty="0"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-1" charset="-128"/>
              <a:cs typeface="ＭＳ Ｐゴシック" pitchFamily="-1" charset="-128"/>
            </a:endParaRPr>
          </a:p>
          <a:p>
            <a:pPr>
              <a:buClr>
                <a:srgbClr val="FFFF00"/>
              </a:buClr>
              <a:buFont typeface="Wingdings" pitchFamily="-1" charset="2"/>
              <a:buChar char=""/>
              <a:defRPr/>
            </a:pPr>
            <a:r>
              <a:rPr lang="en-US" b="0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1" charset="-128"/>
                <a:cs typeface="ＭＳ Ｐゴシック" pitchFamily="-1" charset="-128"/>
              </a:rPr>
              <a:t>Gives message consistent with other policies</a:t>
            </a:r>
          </a:p>
          <a:p>
            <a:pPr>
              <a:buClr>
                <a:srgbClr val="FFFF00"/>
              </a:buClr>
              <a:buFont typeface="Wingdings" pitchFamily="-1" charset="2"/>
              <a:buChar char=""/>
              <a:defRPr/>
            </a:pPr>
            <a:endParaRPr lang="en-US" sz="600" b="0" dirty="0"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-1" charset="-128"/>
              <a:cs typeface="ＭＳ Ｐゴシック" pitchFamily="-1" charset="-128"/>
            </a:endParaRPr>
          </a:p>
          <a:p>
            <a:pPr>
              <a:buClr>
                <a:srgbClr val="FFFF00"/>
              </a:buClr>
              <a:buFont typeface="Wingdings" pitchFamily="-1" charset="2"/>
              <a:buChar char=""/>
              <a:defRPr/>
            </a:pPr>
            <a:r>
              <a:rPr lang="en-US" b="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1" charset="-128"/>
                <a:cs typeface="ＭＳ Ｐゴシック" pitchFamily="-1" charset="-128"/>
              </a:rPr>
              <a:t>If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1" charset="-128"/>
                <a:cs typeface="ＭＳ Ｐゴシック" pitchFamily="-1" charset="-128"/>
              </a:rPr>
              <a:t>high enough, i</a:t>
            </a:r>
            <a:r>
              <a:rPr lang="en-US" b="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1" charset="-128"/>
                <a:cs typeface="ＭＳ Ｐゴシック" pitchFamily="-1" charset="-128"/>
              </a:rPr>
              <a:t>ncludes </a:t>
            </a:r>
            <a:r>
              <a:rPr lang="en-US" b="0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1" charset="-128"/>
                <a:cs typeface="ＭＳ Ｐゴシック" pitchFamily="-1" charset="-128"/>
              </a:rPr>
              <a:t>externalities (environmental, health and social costs</a:t>
            </a:r>
            <a:r>
              <a:rPr lang="en-US" b="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1" charset="-128"/>
                <a:cs typeface="ＭＳ Ｐゴシック" pitchFamily="-1" charset="-128"/>
              </a:rPr>
              <a:t>) in prices of fossil fuels</a:t>
            </a:r>
          </a:p>
          <a:p>
            <a:pPr>
              <a:buClr>
                <a:srgbClr val="FFFF00"/>
              </a:buClr>
              <a:buFont typeface="Wingdings" pitchFamily="-1" charset="2"/>
              <a:buChar char=""/>
              <a:defRPr/>
            </a:pPr>
            <a:r>
              <a:rPr lang="en-US" b="0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1" charset="-128"/>
                <a:cs typeface="ＭＳ Ｐゴシック" pitchFamily="-1" charset="-128"/>
              </a:rPr>
              <a:t>Raises revenue for a just transition and for infrastructure</a:t>
            </a:r>
          </a:p>
          <a:p>
            <a:pPr>
              <a:buClr>
                <a:schemeClr val="tx2"/>
              </a:buClr>
              <a:buFont typeface="Wingdings" pitchFamily="-1" charset="2"/>
              <a:buChar char=""/>
              <a:defRPr/>
            </a:pPr>
            <a:endParaRPr lang="en-US" sz="600" b="0" dirty="0"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FCEE1F-15B7-D94B-9996-3D17B164E400}" type="slidenum">
              <a:rPr lang="en-AU" smtClean="0">
                <a:latin typeface="Times New Roman" pitchFamily="-83" charset="0"/>
              </a:rPr>
              <a:pPr/>
              <a:t>39</a:t>
            </a:fld>
            <a:endParaRPr lang="en-AU" smtClean="0">
              <a:latin typeface="Times New Roman" pitchFamily="-83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there are opponents…</a:t>
            </a:r>
            <a:endParaRPr lang="en-US" dirty="0"/>
          </a:p>
        </p:txBody>
      </p:sp>
      <p:pic>
        <p:nvPicPr>
          <p:cNvPr id="6" name="Content Placeholder 5" descr="Screen Shot 2012-07-29 at 10.19.27 A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9666" r="-9666"/>
          <a:stretch>
            <a:fillRect/>
          </a:stretch>
        </p:blipFill>
        <p:spPr>
          <a:xfrm>
            <a:off x="1" y="1600200"/>
            <a:ext cx="9229642" cy="50759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703385" y="60960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ea typeface="ＭＳ Ｐゴシック" pitchFamily="-83" charset="-128"/>
                <a:cs typeface="ＭＳ Ｐゴシック" pitchFamily="-83" charset="-128"/>
              </a:rPr>
              <a:t/>
            </a:r>
            <a:br>
              <a:rPr lang="en-US" sz="3200" dirty="0" smtClean="0">
                <a:ea typeface="ＭＳ Ｐゴシック" pitchFamily="-83" charset="-128"/>
                <a:cs typeface="ＭＳ Ｐゴシック" pitchFamily="-83" charset="-128"/>
              </a:rPr>
            </a:br>
            <a:r>
              <a:rPr lang="en-US" sz="3556" dirty="0" smtClean="0">
                <a:ea typeface="ＭＳ Ｐゴシック" pitchFamily="-83" charset="-128"/>
                <a:cs typeface="ＭＳ Ｐゴシック" pitchFamily="-83" charset="-128"/>
              </a:rPr>
              <a:t>Why a Carbon Price is Not Sufficient</a:t>
            </a:r>
            <a:r>
              <a:rPr lang="en-US" sz="3200" dirty="0" smtClean="0">
                <a:ea typeface="ＭＳ Ｐゴシック" pitchFamily="-83" charset="-128"/>
                <a:cs typeface="ＭＳ Ｐゴシック" pitchFamily="-83" charset="-128"/>
              </a:rPr>
              <a:t/>
            </a:r>
            <a:br>
              <a:rPr lang="en-US" sz="3200" dirty="0" smtClean="0">
                <a:ea typeface="ＭＳ Ｐゴシック" pitchFamily="-83" charset="-128"/>
                <a:cs typeface="ＭＳ Ｐゴシック" pitchFamily="-83" charset="-128"/>
              </a:rPr>
            </a:br>
            <a:r>
              <a:rPr lang="en-US" sz="2800" dirty="0" smtClean="0">
                <a:ea typeface="ＭＳ Ｐゴシック" pitchFamily="-83" charset="-128"/>
                <a:cs typeface="ＭＳ Ｐゴシック" pitchFamily="-83" charset="-128"/>
              </a:rPr>
              <a:t>Market Failures</a:t>
            </a:r>
            <a:r>
              <a:rPr lang="en-US" sz="3200" dirty="0" smtClean="0">
                <a:ea typeface="ＭＳ Ｐゴシック" pitchFamily="-83" charset="-128"/>
                <a:cs typeface="ＭＳ Ｐゴシック" pitchFamily="-83" charset="-128"/>
              </a:rPr>
              <a:t/>
            </a:r>
            <a:br>
              <a:rPr lang="en-US" sz="3200" dirty="0" smtClean="0">
                <a:ea typeface="ＭＳ Ｐゴシック" pitchFamily="-83" charset="-128"/>
                <a:cs typeface="ＭＳ Ｐゴシック" pitchFamily="-83" charset="-128"/>
              </a:rPr>
            </a:br>
            <a:r>
              <a:rPr lang="en-US" sz="3200" dirty="0" smtClean="0">
                <a:ea typeface="ＭＳ Ｐゴシック" pitchFamily="-83" charset="-128"/>
                <a:cs typeface="ＭＳ Ｐゴシック" pitchFamily="-83" charset="-128"/>
              </a:rPr>
              <a:t/>
            </a:r>
            <a:br>
              <a:rPr lang="en-US" sz="3200" dirty="0" smtClean="0">
                <a:ea typeface="ＭＳ Ｐゴシック" pitchFamily="-83" charset="-128"/>
                <a:cs typeface="ＭＳ Ｐゴシック" pitchFamily="-83" charset="-128"/>
              </a:rPr>
            </a:br>
            <a:endParaRPr lang="en-US" sz="3200" dirty="0" smtClean="0">
              <a:ea typeface="ＭＳ Ｐゴシック" pitchFamily="-83" charset="-128"/>
              <a:cs typeface="ＭＳ Ｐゴシック" pitchFamily="-83" charset="-128"/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562708" y="1447800"/>
            <a:ext cx="8299938" cy="5181600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  <a:buFont typeface="Wingdings" pitchFamily="-1" charset="2"/>
              <a:buChar char=""/>
              <a:defRPr/>
            </a:pPr>
            <a:r>
              <a:rPr lang="en-US" sz="24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ea typeface="ＭＳ Ｐゴシック" pitchFamily="-1" charset="-128"/>
                <a:cs typeface="Arial Narrow"/>
              </a:rPr>
              <a:t>$23/tonne of CO</a:t>
            </a:r>
            <a:r>
              <a:rPr lang="en-US" sz="2400" b="0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ea typeface="ＭＳ Ｐゴシック" pitchFamily="-1" charset="-128"/>
                <a:cs typeface="Arial Narrow"/>
              </a:rPr>
              <a:t>2</a:t>
            </a:r>
            <a:r>
              <a:rPr lang="en-US" sz="24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ea typeface="ＭＳ Ｐゴシック" pitchFamily="-1" charset="-128"/>
                <a:cs typeface="Arial Narrow"/>
              </a:rPr>
              <a:t> is too small to change the energy system</a:t>
            </a:r>
          </a:p>
          <a:p>
            <a:pPr>
              <a:buClr>
                <a:srgbClr val="FFFF00"/>
              </a:buClr>
              <a:buFont typeface="Wingdings" pitchFamily="-1" charset="2"/>
              <a:buChar char=""/>
              <a:defRPr/>
            </a:pPr>
            <a:r>
              <a:rPr lang="en-US" sz="24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ea typeface="ＭＳ Ｐゴシック" pitchFamily="-1" charset="-128"/>
                <a:cs typeface="Arial Narrow"/>
              </a:rPr>
              <a:t>Energy efficiency limited by split incentives, high up-front costs, etc.</a:t>
            </a:r>
          </a:p>
          <a:p>
            <a:pPr>
              <a:buClr>
                <a:srgbClr val="FFFF00"/>
              </a:buClr>
              <a:buFont typeface="Wingdings" pitchFamily="-1" charset="2"/>
              <a:buChar char=""/>
              <a:defRPr/>
            </a:pPr>
            <a:r>
              <a:rPr lang="en-US" sz="24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ea typeface="ＭＳ Ｐゴシック" pitchFamily="-1" charset="-128"/>
                <a:cs typeface="Arial Narrow"/>
              </a:rPr>
              <a:t>Market fails to provide infrastructure (</a:t>
            </a:r>
            <a:r>
              <a:rPr lang="en-US" sz="2400" b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ea typeface="ＭＳ Ｐゴシック" pitchFamily="-1" charset="-128"/>
                <a:cs typeface="Arial Narrow"/>
              </a:rPr>
              <a:t>eg</a:t>
            </a:r>
            <a:r>
              <a:rPr lang="en-US" sz="24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ea typeface="ＭＳ Ｐゴシック" pitchFamily="-1" charset="-128"/>
                <a:cs typeface="Arial Narrow"/>
              </a:rPr>
              <a:t>, transmission lines; railways; gas pipelines)</a:t>
            </a:r>
          </a:p>
          <a:p>
            <a:pPr>
              <a:buClr>
                <a:srgbClr val="FFFF00"/>
              </a:buClr>
              <a:buFont typeface="Wingdings" pitchFamily="-1" charset="2"/>
              <a:buChar char=""/>
              <a:defRPr/>
            </a:pPr>
            <a:r>
              <a:rPr lang="en-US" sz="24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ea typeface="ＭＳ Ｐゴシック" pitchFamily="-1" charset="-128"/>
                <a:cs typeface="Arial Narrow"/>
              </a:rPr>
              <a:t>Consumers who don’t have access to alternatives must pay the price and continue to pollute</a:t>
            </a:r>
          </a:p>
          <a:p>
            <a:pPr>
              <a:buClr>
                <a:srgbClr val="FFFF00"/>
              </a:buClr>
              <a:buFont typeface="Wingdings" pitchFamily="-1" charset="2"/>
              <a:buChar char=""/>
              <a:defRPr/>
            </a:pPr>
            <a:r>
              <a:rPr lang="en-US" sz="24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ea typeface="ＭＳ Ｐゴシック" pitchFamily="-1" charset="-128"/>
                <a:cs typeface="Arial Narrow"/>
              </a:rPr>
              <a:t>Market is short-term, based on marginal economics; inadequate for long-term planning</a:t>
            </a:r>
          </a:p>
          <a:p>
            <a:pPr>
              <a:buClr>
                <a:srgbClr val="FFFF00"/>
              </a:buClr>
              <a:buFont typeface="Wingdings" pitchFamily="-1" charset="2"/>
              <a:buChar char=""/>
              <a:defRPr/>
            </a:pPr>
            <a:r>
              <a:rPr lang="en-US" sz="24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ea typeface="ＭＳ Ｐゴシック" pitchFamily="-1" charset="-128"/>
                <a:cs typeface="Arial Narrow"/>
              </a:rPr>
              <a:t>Market doesn’t handle risk and uncertainty well</a:t>
            </a:r>
          </a:p>
          <a:p>
            <a:pPr>
              <a:defRPr/>
            </a:pPr>
            <a:endParaRPr lang="en-US" sz="1200" b="0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algn="ctr">
              <a:buFontTx/>
              <a:buNone/>
              <a:defRPr/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1" charset="-128"/>
                <a:cs typeface="ＭＳ Ｐゴシック" pitchFamily="-1" charset="-128"/>
              </a:rPr>
              <a:t>None of these market failures is a logical argument against pricing being necessary.</a:t>
            </a:r>
            <a:r>
              <a:rPr lang="en-US" dirty="0" smtClean="0">
                <a:solidFill>
                  <a:srgbClr val="FFFF00"/>
                </a:solidFill>
                <a:ea typeface="ＭＳ Ｐゴシック" pitchFamily="-1" charset="-128"/>
                <a:cs typeface="ＭＳ Ｐゴシック" pitchFamily="-1" charset="-128"/>
              </a:rPr>
              <a:t> </a:t>
            </a:r>
            <a:endParaRPr lang="en-US" dirty="0">
              <a:solidFill>
                <a:srgbClr val="FFFF00"/>
              </a:solidFill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563AF80-2503-6B40-982C-568F1F24A968}" type="slidenum">
              <a:rPr lang="en-AU" smtClean="0">
                <a:latin typeface="Times New Roman" pitchFamily="-83" charset="0"/>
              </a:rPr>
              <a:pPr/>
              <a:t>40</a:t>
            </a:fld>
            <a:endParaRPr lang="en-AU" smtClean="0">
              <a:latin typeface="Times New Roman" pitchFamily="-83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0" y="471714"/>
            <a:ext cx="9144000" cy="899886"/>
          </a:xfrm>
        </p:spPr>
        <p:txBody>
          <a:bodyPr>
            <a:noAutofit/>
          </a:bodyPr>
          <a:lstStyle/>
          <a:p>
            <a:r>
              <a:rPr lang="en-US" dirty="0" smtClean="0">
                <a:ea typeface="ＭＳ Ｐゴシック" pitchFamily="-83" charset="-128"/>
                <a:cs typeface="ＭＳ Ｐゴシック" pitchFamily="-83" charset="-128"/>
              </a:rPr>
              <a:t>Australian </a:t>
            </a:r>
            <a:r>
              <a:rPr lang="en-US" dirty="0" err="1" smtClean="0">
                <a:ea typeface="ＭＳ Ｐゴシック" pitchFamily="-83" charset="-128"/>
                <a:cs typeface="ＭＳ Ｐゴシック" pitchFamily="-83" charset="-128"/>
              </a:rPr>
              <a:t>Govt’s</a:t>
            </a:r>
            <a:r>
              <a:rPr lang="en-US" dirty="0" smtClean="0">
                <a:ea typeface="ＭＳ Ｐゴシック" pitchFamily="-83" charset="-128"/>
                <a:cs typeface="ＭＳ Ｐゴシック" pitchFamily="-83" charset="-128"/>
              </a:rPr>
              <a:t> Clean Energy Future Package </a:t>
            </a:r>
            <a:br>
              <a:rPr lang="en-US" dirty="0" smtClean="0">
                <a:ea typeface="ＭＳ Ｐゴシック" pitchFamily="-83" charset="-128"/>
                <a:cs typeface="ＭＳ Ｐゴシック" pitchFamily="-83" charset="-128"/>
              </a:rPr>
            </a:br>
            <a:r>
              <a:rPr lang="en-US" dirty="0" smtClean="0">
                <a:ea typeface="ＭＳ Ｐゴシック" pitchFamily="-83" charset="-128"/>
                <a:cs typeface="ＭＳ Ｐゴシック" pitchFamily="-83" charset="-128"/>
              </a:rPr>
              <a:t> 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211015" y="1371600"/>
            <a:ext cx="8932985" cy="5486400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  <a:buFont typeface="Wingdings" pitchFamily="-83" charset="2"/>
              <a:buChar char=""/>
            </a:pPr>
            <a:r>
              <a:rPr lang="en-US" sz="2400" b="0" dirty="0" smtClean="0">
                <a:latin typeface="Arial Narrow"/>
                <a:ea typeface="ＭＳ Ｐゴシック" pitchFamily="-83" charset="-128"/>
                <a:cs typeface="Arial Narrow"/>
              </a:rPr>
              <a:t>Carbon tax on major polluters for 3 years commencing 1 July 2012, followed by ETS with $15/tonne floor price for 3 years</a:t>
            </a:r>
          </a:p>
          <a:p>
            <a:pPr>
              <a:buClr>
                <a:srgbClr val="FFFF00"/>
              </a:buClr>
              <a:buFont typeface="Wingdings" pitchFamily="-83" charset="2"/>
              <a:buChar char=""/>
            </a:pPr>
            <a:r>
              <a:rPr lang="en-US" sz="2400" b="0" dirty="0" smtClean="0">
                <a:latin typeface="Arial Narrow"/>
                <a:ea typeface="ＭＳ Ｐゴシック" pitchFamily="-83" charset="-128"/>
                <a:cs typeface="Arial Narrow"/>
              </a:rPr>
              <a:t>Funding to buy out 2000 MW of brown coal power stations</a:t>
            </a:r>
          </a:p>
          <a:p>
            <a:pPr>
              <a:buClr>
                <a:srgbClr val="FFFF00"/>
              </a:buClr>
              <a:buFont typeface="Wingdings" pitchFamily="-83" charset="2"/>
              <a:buChar char=""/>
            </a:pPr>
            <a:r>
              <a:rPr lang="en-US" sz="2400" b="0" dirty="0" smtClean="0">
                <a:latin typeface="Arial Narrow"/>
                <a:ea typeface="ＭＳ Ｐゴシック" pitchFamily="-83" charset="-128"/>
                <a:cs typeface="Arial Narrow"/>
              </a:rPr>
              <a:t>Compensation to low- &amp; medium-income earners by tripling tax-free threshold, higher pensions, family allowances &amp; other benefits. $15B over 4 yrs.</a:t>
            </a:r>
          </a:p>
          <a:p>
            <a:pPr>
              <a:buClr>
                <a:srgbClr val="FFFF00"/>
              </a:buClr>
              <a:buFont typeface="Wingdings" pitchFamily="-83" charset="2"/>
              <a:buChar char=""/>
            </a:pPr>
            <a:r>
              <a:rPr lang="en-US" sz="2400" b="0" dirty="0" smtClean="0">
                <a:latin typeface="Arial Narrow"/>
                <a:ea typeface="ＭＳ Ｐゴシック" pitchFamily="-83" charset="-128"/>
                <a:cs typeface="Arial Narrow"/>
              </a:rPr>
              <a:t>Clean Energy Finance Corporation (new funding of $10B over 5 years from 2013-14) to support investment; </a:t>
            </a:r>
            <a:r>
              <a:rPr lang="en-US" sz="2400" b="0" dirty="0" smtClean="0">
                <a:solidFill>
                  <a:srgbClr val="FFFF00"/>
                </a:solidFill>
                <a:latin typeface="Arial Narrow"/>
                <a:ea typeface="ＭＳ Ｐゴシック" pitchFamily="-83" charset="-128"/>
                <a:cs typeface="Arial Narrow"/>
              </a:rPr>
              <a:t>Coalition would terminate it</a:t>
            </a:r>
          </a:p>
          <a:p>
            <a:pPr>
              <a:buClr>
                <a:srgbClr val="FFFF00"/>
              </a:buClr>
              <a:buFont typeface="Wingdings" pitchFamily="-83" charset="2"/>
              <a:buChar char=""/>
            </a:pPr>
            <a:r>
              <a:rPr lang="en-US" sz="2400" b="0" dirty="0" smtClean="0">
                <a:latin typeface="Arial Narrow"/>
                <a:ea typeface="ＭＳ Ｐゴシック" pitchFamily="-83" charset="-128"/>
                <a:cs typeface="Arial Narrow"/>
              </a:rPr>
              <a:t> Existing RE programs placed under ARENA with ‘independent’ board</a:t>
            </a:r>
          </a:p>
          <a:p>
            <a:pPr>
              <a:buClr>
                <a:srgbClr val="FFFF00"/>
              </a:buClr>
              <a:buFont typeface="Wingdings" pitchFamily="-83" charset="2"/>
              <a:buChar char=""/>
            </a:pPr>
            <a:r>
              <a:rPr lang="en-US" sz="2400" b="0" dirty="0" smtClean="0">
                <a:latin typeface="Arial Narrow"/>
                <a:ea typeface="ＭＳ Ｐゴシック" pitchFamily="-83" charset="-128"/>
                <a:cs typeface="Arial Narrow"/>
              </a:rPr>
              <a:t>New </a:t>
            </a:r>
            <a:r>
              <a:rPr lang="en-US" sz="2400" b="0" dirty="0">
                <a:latin typeface="Arial Narrow"/>
                <a:ea typeface="ＭＳ Ｐゴシック" pitchFamily="-83" charset="-128"/>
                <a:cs typeface="Arial Narrow"/>
              </a:rPr>
              <a:t>long-term greenhouse target of 80% reduction below 2000 level by </a:t>
            </a:r>
            <a:r>
              <a:rPr lang="en-US" sz="2400" b="0" dirty="0" smtClean="0">
                <a:latin typeface="Arial Narrow"/>
                <a:ea typeface="ＭＳ Ｐゴシック" pitchFamily="-83" charset="-128"/>
                <a:cs typeface="Arial Narrow"/>
              </a:rPr>
              <a:t>2050. </a:t>
            </a:r>
            <a:r>
              <a:rPr lang="en-US" sz="2400" b="0" dirty="0" smtClean="0">
                <a:solidFill>
                  <a:srgbClr val="FFFF00"/>
                </a:solidFill>
                <a:latin typeface="Arial Narrow"/>
                <a:ea typeface="ＭＳ Ｐゴシック" pitchFamily="-83" charset="-128"/>
                <a:cs typeface="Arial Narrow"/>
              </a:rPr>
              <a:t>But no mechanism to achieve it.</a:t>
            </a:r>
            <a:endParaRPr lang="en-US" sz="2400" b="0" dirty="0">
              <a:solidFill>
                <a:srgbClr val="FFFF00"/>
              </a:solidFill>
              <a:latin typeface="Arial Narrow"/>
              <a:ea typeface="ＭＳ Ｐゴシック" pitchFamily="-83" charset="-128"/>
              <a:cs typeface="Arial Narrow"/>
            </a:endParaRPr>
          </a:p>
          <a:p>
            <a:pPr>
              <a:buClr>
                <a:srgbClr val="FFFF00"/>
              </a:buClr>
              <a:buFont typeface="Wingdings" pitchFamily="-83" charset="2"/>
              <a:buChar char=""/>
            </a:pPr>
            <a:r>
              <a:rPr lang="en-US" sz="2400" b="0" dirty="0">
                <a:latin typeface="Arial Narrow"/>
                <a:ea typeface="ＭＳ Ｐゴシック" pitchFamily="-83" charset="-128"/>
                <a:cs typeface="Arial Narrow"/>
              </a:rPr>
              <a:t>New energy efficiency assistance programs for households, industries, small </a:t>
            </a:r>
            <a:r>
              <a:rPr lang="en-US" sz="2400" b="0" dirty="0" smtClean="0">
                <a:latin typeface="Arial Narrow"/>
                <a:ea typeface="ＭＳ Ｐゴシック" pitchFamily="-83" charset="-128"/>
                <a:cs typeface="Arial Narrow"/>
              </a:rPr>
              <a:t>business</a:t>
            </a:r>
            <a:endParaRPr lang="en-US" sz="2400" b="0" dirty="0">
              <a:latin typeface="Arial Narrow"/>
              <a:ea typeface="ＭＳ Ｐゴシック" pitchFamily="-83" charset="-128"/>
              <a:cs typeface="Arial Narrow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908A5C-A476-3640-8790-B0800823262A}" type="slidenum">
              <a:rPr lang="en-AU" smtClean="0">
                <a:latin typeface="Times New Roman" pitchFamily="-83" charset="0"/>
              </a:rPr>
              <a:pPr/>
              <a:t>41</a:t>
            </a:fld>
            <a:endParaRPr lang="en-AU" smtClean="0">
              <a:latin typeface="Times New Roman" pitchFamily="-83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33046" y="457200"/>
            <a:ext cx="7772400" cy="762000"/>
          </a:xfrm>
        </p:spPr>
        <p:txBody>
          <a:bodyPr>
            <a:noAutofit/>
          </a:bodyPr>
          <a:lstStyle/>
          <a:p>
            <a:r>
              <a:rPr lang="en-US" dirty="0">
                <a:ea typeface="ＭＳ Ｐゴシック" pitchFamily="-83" charset="-128"/>
                <a:cs typeface="ＭＳ Ｐゴシック" pitchFamily="-83" charset="-128"/>
              </a:rPr>
              <a:t>Principal Shortcomings of Clean Energy Future </a:t>
            </a:r>
            <a:r>
              <a:rPr lang="en-US" dirty="0" smtClean="0">
                <a:ea typeface="ＭＳ Ｐゴシック" pitchFamily="-83" charset="-128"/>
                <a:cs typeface="ＭＳ Ｐゴシック" pitchFamily="-83" charset="-128"/>
              </a:rPr>
              <a:t>Package</a:t>
            </a:r>
            <a:endParaRPr lang="en-US" dirty="0">
              <a:ea typeface="ＭＳ Ｐゴシック" pitchFamily="-83" charset="-128"/>
              <a:cs typeface="ＭＳ Ｐゴシック" pitchFamily="-83" charset="-128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1354" y="1371600"/>
            <a:ext cx="8581292" cy="5486400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  <a:buFont typeface="Wingdings" pitchFamily="-83" charset="2"/>
              <a:buChar char=""/>
            </a:pPr>
            <a:r>
              <a:rPr lang="en-US" sz="2400" b="0" dirty="0">
                <a:latin typeface="Arial Narrow"/>
                <a:ea typeface="ＭＳ Ｐゴシック" pitchFamily="-83" charset="-128"/>
                <a:cs typeface="Arial Narrow"/>
              </a:rPr>
              <a:t>Big ‘compensation’, the Energy Security Fund, to the dirtiest electricity generators: free permits &amp; cash worth $5.5B over 6 yrs from 2011-12.</a:t>
            </a:r>
          </a:p>
          <a:p>
            <a:pPr>
              <a:buClr>
                <a:srgbClr val="FFFF00"/>
              </a:buClr>
              <a:buFont typeface="Wingdings" pitchFamily="-83" charset="2"/>
              <a:buChar char=""/>
            </a:pPr>
            <a:endParaRPr lang="en-US" sz="700" b="0" dirty="0">
              <a:latin typeface="Arial Narrow"/>
              <a:ea typeface="ＭＳ Ｐゴシック" pitchFamily="-83" charset="-128"/>
              <a:cs typeface="Arial Narrow"/>
            </a:endParaRPr>
          </a:p>
          <a:p>
            <a:pPr>
              <a:buClr>
                <a:srgbClr val="FFFF00"/>
              </a:buClr>
              <a:buFont typeface="Wingdings" pitchFamily="-83" charset="2"/>
              <a:buChar char=""/>
            </a:pPr>
            <a:r>
              <a:rPr lang="en-US" sz="2400" b="0" dirty="0">
                <a:latin typeface="Arial Narrow"/>
                <a:ea typeface="ＭＳ Ｐゴシック" pitchFamily="-83" charset="-128"/>
                <a:cs typeface="Arial Narrow"/>
              </a:rPr>
              <a:t>Huge assistance ($9.2B over 3 yrs) to</a:t>
            </a:r>
            <a:r>
              <a:rPr lang="en-US" sz="2400" b="0" dirty="0" smtClean="0">
                <a:latin typeface="Arial Narrow"/>
                <a:ea typeface="ＭＳ Ｐゴシック" pitchFamily="-83" charset="-128"/>
                <a:cs typeface="Arial Narrow"/>
              </a:rPr>
              <a:t> energy-intensive trade-exposed  </a:t>
            </a:r>
            <a:r>
              <a:rPr lang="en-US" sz="2400" b="0" dirty="0">
                <a:latin typeface="Arial Narrow"/>
                <a:ea typeface="ＭＳ Ｐゴシック" pitchFamily="-83" charset="-128"/>
                <a:cs typeface="Arial Narrow"/>
              </a:rPr>
              <a:t>industries </a:t>
            </a:r>
            <a:r>
              <a:rPr lang="en-US" sz="2400" b="0" dirty="0" err="1">
                <a:latin typeface="Arial Narrow"/>
                <a:ea typeface="ＭＳ Ｐゴシック" pitchFamily="-83" charset="-128"/>
                <a:cs typeface="Arial Narrow"/>
              </a:rPr>
              <a:t>labelled</a:t>
            </a:r>
            <a:r>
              <a:rPr lang="en-US" sz="2400" b="0" dirty="0">
                <a:latin typeface="Arial Narrow"/>
                <a:ea typeface="ＭＳ Ｐゴシック" pitchFamily="-83" charset="-128"/>
                <a:cs typeface="Arial Narrow"/>
              </a:rPr>
              <a:t> as Jobs &amp; Competitiveness Program</a:t>
            </a:r>
          </a:p>
          <a:p>
            <a:pPr>
              <a:buClr>
                <a:srgbClr val="FFFF00"/>
              </a:buClr>
              <a:buFont typeface="Wingdings" pitchFamily="-83" charset="2"/>
              <a:buChar char=""/>
            </a:pPr>
            <a:endParaRPr lang="en-US" sz="700" b="0" dirty="0" smtClean="0">
              <a:latin typeface="Arial Narrow"/>
              <a:ea typeface="ＭＳ Ｐゴシック" pitchFamily="-83" charset="-128"/>
              <a:cs typeface="Arial Narrow"/>
            </a:endParaRPr>
          </a:p>
          <a:p>
            <a:pPr>
              <a:buClr>
                <a:srgbClr val="FFFF00"/>
              </a:buClr>
              <a:buFont typeface="Wingdings" pitchFamily="-83" charset="2"/>
              <a:buChar char=""/>
            </a:pPr>
            <a:r>
              <a:rPr lang="en-US" sz="2400" b="0" dirty="0" smtClean="0">
                <a:latin typeface="Arial Narrow"/>
                <a:ea typeface="ＭＳ Ｐゴシック" pitchFamily="-83" charset="-128"/>
                <a:cs typeface="Arial Narrow"/>
              </a:rPr>
              <a:t>50% of permits can be purchased from cheap overseas offsets of dubious effectiveness</a:t>
            </a:r>
          </a:p>
          <a:p>
            <a:pPr>
              <a:buClr>
                <a:srgbClr val="FFFF00"/>
              </a:buClr>
              <a:buFont typeface="Wingdings" pitchFamily="-83" charset="2"/>
              <a:buChar char=""/>
            </a:pPr>
            <a:endParaRPr lang="en-US" sz="700" b="0" dirty="0" smtClean="0">
              <a:latin typeface="Arial Narrow"/>
              <a:ea typeface="ＭＳ Ｐゴシック" pitchFamily="-83" charset="-128"/>
              <a:cs typeface="Arial Narrow"/>
            </a:endParaRPr>
          </a:p>
          <a:p>
            <a:pPr>
              <a:buClr>
                <a:srgbClr val="FFFF00"/>
              </a:buClr>
              <a:buFont typeface="Wingdings" pitchFamily="-83" charset="2"/>
              <a:buChar char=""/>
            </a:pPr>
            <a:r>
              <a:rPr lang="en-US" sz="2400" b="0" dirty="0" smtClean="0">
                <a:latin typeface="Arial Narrow"/>
                <a:ea typeface="ＭＳ Ｐゴシック" pitchFamily="-83" charset="-128"/>
                <a:cs typeface="Arial Narrow"/>
              </a:rPr>
              <a:t>Absence </a:t>
            </a:r>
            <a:r>
              <a:rPr lang="en-US" sz="2400" b="0" dirty="0">
                <a:latin typeface="Arial Narrow"/>
                <a:ea typeface="ＭＳ Ｐゴシック" pitchFamily="-83" charset="-128"/>
                <a:cs typeface="Arial Narrow"/>
              </a:rPr>
              <a:t>of market ‘pull’ instrument, such as feed-in tariffs, to accelerate deployment of large-scale solar </a:t>
            </a:r>
            <a:r>
              <a:rPr lang="en-US" sz="2400" b="0" dirty="0" smtClean="0">
                <a:latin typeface="Arial Narrow"/>
                <a:ea typeface="ＭＳ Ｐゴシック" pitchFamily="-83" charset="-128"/>
                <a:cs typeface="Arial Narrow"/>
              </a:rPr>
              <a:t>power</a:t>
            </a:r>
            <a:r>
              <a:rPr lang="en-US" dirty="0" smtClean="0">
                <a:latin typeface="Arial Narrow"/>
                <a:ea typeface="ＭＳ Ｐゴシック" pitchFamily="-83" charset="-128"/>
                <a:cs typeface="Arial Narrow"/>
              </a:rPr>
              <a:t>, which has huge resource</a:t>
            </a:r>
            <a:endParaRPr lang="en-US" sz="2400" b="0" dirty="0" smtClean="0">
              <a:latin typeface="Arial Narrow"/>
              <a:ea typeface="ＭＳ Ｐゴシック" pitchFamily="-83" charset="-128"/>
              <a:cs typeface="Arial Narrow"/>
            </a:endParaRPr>
          </a:p>
          <a:p>
            <a:pPr>
              <a:buClr>
                <a:srgbClr val="FFFF00"/>
              </a:buClr>
              <a:buFont typeface="Wingdings" pitchFamily="-83" charset="2"/>
              <a:buChar char=""/>
            </a:pPr>
            <a:endParaRPr lang="en-US" sz="700" b="0" dirty="0">
              <a:latin typeface="Arial Narrow"/>
              <a:ea typeface="ＭＳ Ｐゴシック" pitchFamily="-83" charset="-128"/>
              <a:cs typeface="Arial Narrow"/>
            </a:endParaRPr>
          </a:p>
          <a:p>
            <a:pPr>
              <a:buClr>
                <a:srgbClr val="FFFF00"/>
              </a:buClr>
              <a:buFont typeface="Wingdings" pitchFamily="-83" charset="2"/>
              <a:buChar char=""/>
            </a:pPr>
            <a:r>
              <a:rPr lang="en-US" sz="2400" b="0" dirty="0">
                <a:latin typeface="Arial Narrow"/>
                <a:ea typeface="ＭＳ Ｐゴシック" pitchFamily="-83" charset="-128"/>
                <a:cs typeface="Arial Narrow"/>
              </a:rPr>
              <a:t>Low carbon price =&gt; gas-fired</a:t>
            </a:r>
            <a:r>
              <a:rPr lang="en-US" sz="2400" b="0" dirty="0" smtClean="0">
                <a:latin typeface="Arial Narrow"/>
                <a:ea typeface="ＭＳ Ｐゴシック" pitchFamily="-83" charset="-128"/>
                <a:cs typeface="Arial Narrow"/>
              </a:rPr>
              <a:t> likely </a:t>
            </a:r>
            <a:r>
              <a:rPr lang="en-US" sz="2400" b="0" dirty="0">
                <a:latin typeface="Arial Narrow"/>
                <a:ea typeface="ＭＳ Ｐゴシック" pitchFamily="-83" charset="-128"/>
                <a:cs typeface="Arial Narrow"/>
              </a:rPr>
              <a:t>to be the principal substitute for the few coal-fired power stations that</a:t>
            </a:r>
            <a:r>
              <a:rPr lang="en-US" sz="2400" b="0" dirty="0" smtClean="0">
                <a:latin typeface="Arial Narrow"/>
                <a:ea typeface="ＭＳ Ｐゴシック" pitchFamily="-83" charset="-128"/>
                <a:cs typeface="Arial Narrow"/>
              </a:rPr>
              <a:t> will be retired </a:t>
            </a:r>
            <a:r>
              <a:rPr lang="en-US" sz="2400" b="0" dirty="0">
                <a:latin typeface="Arial Narrow"/>
                <a:ea typeface="ＭＳ Ｐゴシック" pitchFamily="-83" charset="-128"/>
                <a:cs typeface="Arial Narrow"/>
              </a:rPr>
              <a:t>before </a:t>
            </a:r>
            <a:r>
              <a:rPr lang="en-US" sz="2400" b="0" dirty="0" smtClean="0">
                <a:latin typeface="Arial Narrow"/>
                <a:ea typeface="ＭＳ Ｐゴシック" pitchFamily="-83" charset="-128"/>
                <a:cs typeface="Arial Narrow"/>
              </a:rPr>
              <a:t>2020</a:t>
            </a:r>
          </a:p>
          <a:p>
            <a:pPr>
              <a:buClr>
                <a:srgbClr val="FFFF00"/>
              </a:buClr>
              <a:buFont typeface="Wingdings" pitchFamily="-83" charset="2"/>
              <a:buChar char=""/>
            </a:pPr>
            <a:endParaRPr lang="en-US" sz="700" b="0" dirty="0">
              <a:latin typeface="Arial Narrow"/>
              <a:ea typeface="ＭＳ Ｐゴシック" pitchFamily="-83" charset="-128"/>
              <a:cs typeface="Arial Narrow"/>
            </a:endParaRPr>
          </a:p>
          <a:p>
            <a:pPr>
              <a:buClr>
                <a:srgbClr val="FFFF00"/>
              </a:buClr>
              <a:buFont typeface="Wingdings" pitchFamily="-83" charset="2"/>
              <a:buChar char=""/>
            </a:pPr>
            <a:r>
              <a:rPr lang="en-US" sz="2400" b="0" dirty="0">
                <a:latin typeface="Arial Narrow"/>
                <a:ea typeface="ＭＳ Ｐゴシック" pitchFamily="-83" charset="-128"/>
                <a:cs typeface="Arial Narrow"/>
              </a:rPr>
              <a:t>Floor price</a:t>
            </a:r>
            <a:r>
              <a:rPr lang="en-US" sz="2400" b="0" dirty="0" smtClean="0">
                <a:latin typeface="Arial Narrow"/>
                <a:ea typeface="ＭＳ Ｐゴシック" pitchFamily="-83" charset="-128"/>
                <a:cs typeface="Arial Narrow"/>
              </a:rPr>
              <a:t> for </a:t>
            </a:r>
            <a:r>
              <a:rPr lang="en-US" sz="2400" b="0" dirty="0">
                <a:latin typeface="Arial Narrow"/>
                <a:ea typeface="ＭＳ Ｐゴシック" pitchFamily="-83" charset="-128"/>
                <a:cs typeface="Arial Narrow"/>
              </a:rPr>
              <a:t>the ETS</a:t>
            </a:r>
            <a:r>
              <a:rPr lang="en-US" sz="2400" b="0" dirty="0" smtClean="0">
                <a:latin typeface="Arial Narrow"/>
                <a:ea typeface="ＭＳ Ｐゴシック" pitchFamily="-83" charset="-128"/>
                <a:cs typeface="Arial Narrow"/>
              </a:rPr>
              <a:t> is too low at $</a:t>
            </a:r>
            <a:r>
              <a:rPr lang="en-US" sz="2400" b="0" dirty="0">
                <a:latin typeface="Arial Narrow"/>
                <a:ea typeface="ＭＳ Ｐゴシック" pitchFamily="-83" charset="-128"/>
                <a:cs typeface="Arial Narrow"/>
              </a:rPr>
              <a:t>15/</a:t>
            </a:r>
            <a:r>
              <a:rPr lang="en-US" sz="2400" b="0" dirty="0" smtClean="0">
                <a:latin typeface="Arial Narrow"/>
                <a:ea typeface="ＭＳ Ｐゴシック" pitchFamily="-83" charset="-128"/>
                <a:cs typeface="Arial Narrow"/>
              </a:rPr>
              <a:t>tonne and limited to 3 years.</a:t>
            </a:r>
          </a:p>
          <a:p>
            <a:pPr>
              <a:buClr>
                <a:schemeClr val="tx2"/>
              </a:buClr>
              <a:buFont typeface="Wingdings" pitchFamily="-83" charset="2"/>
              <a:buChar char=""/>
            </a:pPr>
            <a:endParaRPr lang="en-US" sz="600" b="0" dirty="0">
              <a:ea typeface="ＭＳ Ｐゴシック" pitchFamily="-83" charset="-128"/>
              <a:cs typeface="ＭＳ Ｐゴシック" pitchFamily="-83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ea typeface="ＭＳ Ｐゴシック" pitchFamily="-83" charset="-128"/>
                <a:cs typeface="ＭＳ Ｐゴシック" pitchFamily="-83" charset="-128"/>
              </a:rPr>
              <a:t>Principal Shortcomings of the Plan ctd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3046" y="1676400"/>
            <a:ext cx="8510954" cy="4648200"/>
          </a:xfrm>
        </p:spPr>
        <p:txBody>
          <a:bodyPr/>
          <a:lstStyle/>
          <a:p>
            <a:pPr>
              <a:buClr>
                <a:srgbClr val="FFFF00"/>
              </a:buClr>
              <a:buFont typeface="Wingdings" pitchFamily="-83" charset="2"/>
              <a:buChar char=""/>
            </a:pPr>
            <a:r>
              <a:rPr lang="en-US" sz="2400" b="0" dirty="0">
                <a:latin typeface="Arial Narrow"/>
                <a:ea typeface="ＭＳ Ｐゴシック" pitchFamily="-83" charset="-128"/>
                <a:cs typeface="Arial Narrow"/>
              </a:rPr>
              <a:t>Excessive (non-package) support to ‘gassy’ coal-mine owners: $1.3B over 6 yrs. Better to allow these mines to close and pay out each miner $</a:t>
            </a:r>
            <a:r>
              <a:rPr lang="en-US" sz="2400" b="0" dirty="0" smtClean="0">
                <a:latin typeface="Arial Narrow"/>
                <a:ea typeface="ＭＳ Ｐゴシック" pitchFamily="-83" charset="-128"/>
                <a:cs typeface="Arial Narrow"/>
              </a:rPr>
              <a:t>100k</a:t>
            </a:r>
            <a:r>
              <a:rPr lang="en-US" sz="2400" b="0" dirty="0">
                <a:latin typeface="Arial Narrow"/>
                <a:ea typeface="ＭＳ Ｐゴシック" pitchFamily="-83" charset="-128"/>
                <a:cs typeface="Arial Narrow"/>
              </a:rPr>
              <a:t>.</a:t>
            </a:r>
          </a:p>
          <a:p>
            <a:pPr>
              <a:buClr>
                <a:srgbClr val="FFFF00"/>
              </a:buClr>
              <a:buFont typeface="Wingdings" pitchFamily="-83" charset="2"/>
              <a:buChar char=""/>
            </a:pPr>
            <a:endParaRPr lang="en-US" sz="800" b="0" dirty="0">
              <a:latin typeface="Arial Narrow"/>
              <a:ea typeface="ＭＳ Ｐゴシック" pitchFamily="-83" charset="-128"/>
              <a:cs typeface="Arial Narrow"/>
            </a:endParaRPr>
          </a:p>
          <a:p>
            <a:pPr>
              <a:buClr>
                <a:srgbClr val="FFFF00"/>
              </a:buClr>
              <a:buFont typeface="Wingdings" pitchFamily="-83" charset="2"/>
              <a:buChar char=""/>
            </a:pPr>
            <a:r>
              <a:rPr lang="en-US" sz="2400" b="0" dirty="0">
                <a:latin typeface="Arial Narrow"/>
                <a:ea typeface="ＭＳ Ｐゴシック" pitchFamily="-83" charset="-128"/>
                <a:cs typeface="Arial Narrow"/>
              </a:rPr>
              <a:t>Cars, </a:t>
            </a:r>
            <a:r>
              <a:rPr lang="en-US" sz="2400" b="0" dirty="0" err="1">
                <a:latin typeface="Arial Narrow"/>
                <a:ea typeface="ＭＳ Ｐゴシック" pitchFamily="-83" charset="-128"/>
                <a:cs typeface="Arial Narrow"/>
              </a:rPr>
              <a:t>LCVs</a:t>
            </a:r>
            <a:r>
              <a:rPr lang="en-US" sz="2400" b="0" dirty="0">
                <a:latin typeface="Arial Narrow"/>
                <a:ea typeface="ＭＳ Ｐゴシック" pitchFamily="-83" charset="-128"/>
                <a:cs typeface="Arial Narrow"/>
              </a:rPr>
              <a:t> &amp; AFF industries excluded from carbon price, reducing revenue and putting greater costs on </a:t>
            </a:r>
            <a:r>
              <a:rPr lang="en-US" sz="2400" b="0" smtClean="0">
                <a:latin typeface="Arial Narrow"/>
                <a:ea typeface="ＭＳ Ｐゴシック" pitchFamily="-83" charset="-128"/>
                <a:cs typeface="Arial Narrow"/>
              </a:rPr>
              <a:t>electricity users.</a:t>
            </a:r>
            <a:endParaRPr lang="en-US" sz="2400" b="0" dirty="0" smtClean="0">
              <a:latin typeface="Arial Narrow"/>
              <a:ea typeface="ＭＳ Ｐゴシック" pitchFamily="-83" charset="-128"/>
              <a:cs typeface="Arial Narrow"/>
            </a:endParaRPr>
          </a:p>
          <a:p>
            <a:pPr>
              <a:buClr>
                <a:srgbClr val="FFFF00"/>
              </a:buClr>
              <a:buFont typeface="Wingdings" pitchFamily="-83" charset="2"/>
              <a:buChar char=""/>
            </a:pPr>
            <a:endParaRPr lang="en-US" sz="800" b="0" dirty="0" smtClean="0">
              <a:latin typeface="Arial Narrow"/>
              <a:ea typeface="ＭＳ Ｐゴシック" pitchFamily="-83" charset="-128"/>
              <a:cs typeface="Arial Narrow"/>
            </a:endParaRPr>
          </a:p>
          <a:p>
            <a:pPr>
              <a:buClr>
                <a:srgbClr val="FFFF00"/>
              </a:buClr>
              <a:buFont typeface="Wingdings" pitchFamily="-83" charset="2"/>
              <a:buChar char=""/>
            </a:pPr>
            <a:r>
              <a:rPr lang="en-US" sz="2400" b="0" dirty="0" smtClean="0">
                <a:latin typeface="Arial Narrow"/>
                <a:ea typeface="ＭＳ Ｐゴシック" pitchFamily="-83" charset="-128"/>
                <a:cs typeface="Arial Narrow"/>
              </a:rPr>
              <a:t>Regional structural adjustment assistance ($200M over 7 yrs from 2012-13) apparently limited to assistance in finding another job</a:t>
            </a:r>
          </a:p>
          <a:p>
            <a:pPr>
              <a:buClr>
                <a:schemeClr val="tx2"/>
              </a:buClr>
              <a:buFont typeface="Wingdings" pitchFamily="-83" charset="2"/>
              <a:buChar char=""/>
            </a:pPr>
            <a:endParaRPr lang="en-US" b="0" dirty="0">
              <a:ea typeface="ＭＳ Ｐゴシック" pitchFamily="-83" charset="-128"/>
              <a:cs typeface="ＭＳ Ｐゴシック" pitchFamily="-83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176" y="274638"/>
            <a:ext cx="8710706" cy="1143000"/>
          </a:xfrm>
        </p:spPr>
        <p:txBody>
          <a:bodyPr/>
          <a:lstStyle/>
          <a:p>
            <a:r>
              <a:rPr lang="en-US" dirty="0" smtClean="0"/>
              <a:t>Shortcomings of Addressing only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algn="ctr">
              <a:buNone/>
              <a:defRPr/>
            </a:pPr>
            <a:r>
              <a:rPr kumimoji="1" lang="en-AU" sz="28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 = PAT</a:t>
            </a:r>
            <a:r>
              <a:rPr kumimoji="1" lang="en-A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kumimoji="1" lang="en-A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kumimoji="1" lang="en-AU" sz="9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None/>
              <a:defRPr/>
            </a:pPr>
            <a:r>
              <a:rPr kumimoji="1" lang="en-A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Impact = Population </a:t>
            </a:r>
            <a:r>
              <a:rPr kumimoji="1" lang="en-AU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kumimoji="1" lang="en-AU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kumimoji="1" lang="en-A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Affluence</a:t>
            </a:r>
            <a:r>
              <a:rPr kumimoji="1" lang="en-AU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kumimoji="1" lang="en-AU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kumimoji="1" lang="en-AU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kumimoji="1" lang="en-A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Technology</a:t>
            </a:r>
          </a:p>
          <a:p>
            <a:pPr algn="ctr">
              <a:buNone/>
              <a:defRPr/>
            </a:pPr>
            <a:endParaRPr kumimoji="1" lang="en-AU" b="1" dirty="0" smtClean="0">
              <a:solidFill>
                <a:srgbClr val="FFF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-112" charset="0"/>
            </a:endParaRPr>
          </a:p>
          <a:p>
            <a:pPr algn="ctr">
              <a:spcBef>
                <a:spcPct val="50000"/>
              </a:spcBef>
              <a:buNone/>
              <a:defRPr/>
            </a:pPr>
            <a:r>
              <a:rPr lang="en-AU" b="1" dirty="0" smtClean="0">
                <a:solidFill>
                  <a:srgbClr val="FFFFFF"/>
                </a:solidFill>
                <a:latin typeface="Arial Narrow" pitchFamily="-110" charset="0"/>
                <a:ea typeface="Arial Narrow" pitchFamily="-110" charset="0"/>
                <a:cs typeface="Arial Narrow" pitchFamily="-110" charset="0"/>
              </a:rPr>
              <a:t>where</a:t>
            </a:r>
            <a:r>
              <a:rPr lang="en-A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-110" charset="0"/>
                <a:ea typeface="Arial Narrow" pitchFamily="-110" charset="0"/>
                <a:cs typeface="Arial Narrow" pitchFamily="-110" charset="0"/>
              </a:rPr>
              <a:t>  Affluence </a:t>
            </a:r>
            <a:r>
              <a:rPr lang="en-AU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-110" charset="0"/>
                <a:ea typeface="Arial Narrow" pitchFamily="-110" charset="0"/>
                <a:cs typeface="Arial Narrow" pitchFamily="-110" charset="0"/>
              </a:rPr>
              <a:t>A </a:t>
            </a:r>
            <a:r>
              <a:rPr lang="en-A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-110" charset="0"/>
                <a:ea typeface="Arial Narrow" pitchFamily="-110" charset="0"/>
                <a:cs typeface="Arial Narrow" pitchFamily="-110" charset="0"/>
              </a:rPr>
              <a:t>=  Consumption $ /person</a:t>
            </a:r>
          </a:p>
          <a:p>
            <a:pPr algn="ctr">
              <a:spcBef>
                <a:spcPct val="50000"/>
              </a:spcBef>
              <a:buNone/>
              <a:defRPr/>
            </a:pPr>
            <a:r>
              <a:rPr lang="en-A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-110" charset="0"/>
                <a:ea typeface="Arial Narrow" pitchFamily="-110" charset="0"/>
                <a:cs typeface="Arial Narrow" pitchFamily="-110" charset="0"/>
              </a:rPr>
              <a:t>Technology </a:t>
            </a:r>
            <a:r>
              <a:rPr lang="en-AU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-110" charset="0"/>
                <a:ea typeface="Arial Narrow" pitchFamily="-110" charset="0"/>
                <a:cs typeface="Arial Narrow" pitchFamily="-110" charset="0"/>
              </a:rPr>
              <a:t>T</a:t>
            </a:r>
            <a:r>
              <a:rPr lang="en-A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-110" charset="0"/>
                <a:ea typeface="Arial Narrow" pitchFamily="-110" charset="0"/>
                <a:cs typeface="Arial Narrow" pitchFamily="-110" charset="0"/>
              </a:rPr>
              <a:t> =  Impact/Consumption</a:t>
            </a:r>
          </a:p>
          <a:p>
            <a:pPr algn="ctr">
              <a:spcBef>
                <a:spcPct val="50000"/>
              </a:spcBef>
              <a:buNone/>
              <a:defRPr/>
            </a:pPr>
            <a:r>
              <a:rPr lang="en-AU" sz="28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-110" charset="0"/>
                <a:ea typeface="Arial Narrow" pitchFamily="-110" charset="0"/>
                <a:cs typeface="Arial Narrow" pitchFamily="-110" charset="0"/>
              </a:rPr>
              <a:t>I = P  </a:t>
            </a:r>
            <a:r>
              <a:rPr lang="en-AU" sz="28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-110" charset="0"/>
                <a:ea typeface="Arial Narrow" pitchFamily="-110" charset="0"/>
                <a:cs typeface="Arial Narrow" pitchFamily="-110" charset="0"/>
              </a:rPr>
              <a:t>x</a:t>
            </a:r>
            <a:r>
              <a:rPr lang="en-AU" sz="28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-110" charset="0"/>
                <a:ea typeface="Arial Narrow" pitchFamily="-110" charset="0"/>
                <a:cs typeface="Arial Narrow" pitchFamily="-110" charset="0"/>
              </a:rPr>
              <a:t>  (GDP)/P  </a:t>
            </a:r>
            <a:r>
              <a:rPr lang="en-AU" sz="28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-110" charset="0"/>
                <a:ea typeface="Arial Narrow" pitchFamily="-110" charset="0"/>
                <a:cs typeface="Arial Narrow" pitchFamily="-110" charset="0"/>
              </a:rPr>
              <a:t>x</a:t>
            </a:r>
            <a:r>
              <a:rPr lang="en-AU" sz="28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-110" charset="0"/>
                <a:ea typeface="Arial Narrow" pitchFamily="-110" charset="0"/>
                <a:cs typeface="Arial Narrow" pitchFamily="-110" charset="0"/>
              </a:rPr>
              <a:t>  I/(GDP)</a:t>
            </a:r>
          </a:p>
          <a:p>
            <a:pPr algn="ctr">
              <a:spcBef>
                <a:spcPct val="50000"/>
              </a:spcBef>
              <a:buNone/>
              <a:defRPr/>
            </a:pPr>
            <a:r>
              <a:rPr lang="en-AU" sz="28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-110" charset="0"/>
                <a:ea typeface="Arial Narrow" pitchFamily="-110" charset="0"/>
                <a:cs typeface="Arial Narrow" pitchFamily="-110" charset="0"/>
              </a:rPr>
              <a:t>or I = I,  an identity</a:t>
            </a:r>
          </a:p>
          <a:p>
            <a:pPr algn="ctr">
              <a:spcBef>
                <a:spcPct val="50000"/>
              </a:spcBef>
              <a:buNone/>
              <a:defRPr/>
            </a:pPr>
            <a:r>
              <a:rPr lang="en-A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-110" charset="0"/>
                <a:ea typeface="Arial Narrow" pitchFamily="-110" charset="0"/>
                <a:cs typeface="Arial Narrow" pitchFamily="-110" charset="0"/>
              </a:rPr>
              <a:t>Each of the 3 factors of environmental impact is amenable to separate policies.</a:t>
            </a:r>
            <a:endParaRPr lang="en-AU" sz="28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-110" charset="0"/>
              <a:ea typeface="Arial Narrow" pitchFamily="-110" charset="0"/>
              <a:cs typeface="Arial Narrow" pitchFamily="-110" charset="0"/>
            </a:endParaRPr>
          </a:p>
          <a:p>
            <a:pPr algn="ctr"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>
          <a:xfrm>
            <a:off x="351693" y="457200"/>
            <a:ext cx="8440615" cy="1107188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ea typeface="ＭＳ Ｐゴシック" pitchFamily="-83" charset="-128"/>
                <a:cs typeface="ＭＳ Ｐゴシック" pitchFamily="-83" charset="-128"/>
              </a:rPr>
              <a:t>Pressure for genuine climate action is needed on Governments by communities, business and unions</a:t>
            </a:r>
          </a:p>
        </p:txBody>
      </p:sp>
      <p:graphicFrame>
        <p:nvGraphicFramePr>
          <p:cNvPr id="79874" name="Object 2"/>
          <p:cNvGraphicFramePr>
            <a:graphicFrameLocks noChangeAspect="1"/>
          </p:cNvGraphicFramePr>
          <p:nvPr/>
        </p:nvGraphicFramePr>
        <p:xfrm>
          <a:off x="3259801" y="2226952"/>
          <a:ext cx="2722685" cy="4343400"/>
        </p:xfrm>
        <a:graphic>
          <a:graphicData uri="http://schemas.openxmlformats.org/presentationml/2006/ole">
            <p:oleObj spid="_x0000_s68610" name="Document" r:id="rId4" imgW="1362456" imgH="2008632" progId="Word.Document.8">
              <p:embed/>
            </p:oleObj>
          </a:graphicData>
        </a:graphic>
      </p:graphicFrame>
      <p:sp>
        <p:nvSpPr>
          <p:cNvPr id="79876" name="Text Box 9"/>
          <p:cNvSpPr txBox="1">
            <a:spLocks noChangeArrowheads="1"/>
          </p:cNvSpPr>
          <p:nvPr/>
        </p:nvSpPr>
        <p:spPr bwMode="auto">
          <a:xfrm>
            <a:off x="6229431" y="5894458"/>
            <a:ext cx="18991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latin typeface="Arial Narrow" pitchFamily="-83" charset="0"/>
              </a:rPr>
              <a:t>UNSW Press 2009</a:t>
            </a:r>
            <a:endParaRPr lang="en-US" dirty="0">
              <a:solidFill>
                <a:schemeClr val="bg1"/>
              </a:solidFill>
              <a:latin typeface="Arial Narrow" pitchFamily="-83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340"/>
            <a:ext cx="8229600" cy="4406823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  <a:buFont typeface="Wingdings" charset="2"/>
              <a:buChar char=""/>
            </a:pPr>
            <a:r>
              <a:rPr lang="en-AU" dirty="0" err="1" smtClean="0">
                <a:latin typeface="Arial Narrow"/>
                <a:cs typeface="Arial Narrow"/>
              </a:rPr>
              <a:t>Mason,IG</a:t>
            </a:r>
            <a:r>
              <a:rPr lang="en-AU" dirty="0" smtClean="0">
                <a:latin typeface="Arial Narrow"/>
                <a:cs typeface="Arial Narrow"/>
              </a:rPr>
              <a:t>, Page, SC &amp; Williamson AG (2010) ‘A 100% electricity generation system for New Zealand utilising hydro, wind, geothermal and biomass resources, </a:t>
            </a:r>
            <a:r>
              <a:rPr lang="en-AU" i="1" dirty="0" smtClean="0">
                <a:latin typeface="Arial Narrow"/>
                <a:cs typeface="Arial Narrow"/>
              </a:rPr>
              <a:t>Energy Policy </a:t>
            </a:r>
            <a:r>
              <a:rPr lang="en-AU" dirty="0" smtClean="0">
                <a:latin typeface="Arial Narrow"/>
                <a:cs typeface="Arial Narrow"/>
              </a:rPr>
              <a:t>38: 3973-3984.</a:t>
            </a:r>
          </a:p>
          <a:p>
            <a:pPr>
              <a:buClr>
                <a:srgbClr val="FFFF00"/>
              </a:buClr>
              <a:buFont typeface="Wingdings" charset="2"/>
              <a:buChar char=""/>
            </a:pPr>
            <a:endParaRPr lang="en-AU" sz="1000" dirty="0" smtClean="0">
              <a:latin typeface="Arial Narrow"/>
              <a:cs typeface="Arial Narrow"/>
            </a:endParaRPr>
          </a:p>
          <a:p>
            <a:pPr>
              <a:buClr>
                <a:srgbClr val="FFFF00"/>
              </a:buClr>
              <a:buFont typeface="Wingdings" charset="2"/>
              <a:buChar char=""/>
            </a:pPr>
            <a:r>
              <a:rPr lang="en-AU" dirty="0" smtClean="0">
                <a:latin typeface="Arial Narrow"/>
                <a:cs typeface="Arial Narrow"/>
              </a:rPr>
              <a:t>Elliston, B., Diesendorf, M. and </a:t>
            </a:r>
            <a:r>
              <a:rPr lang="en-AU" dirty="0" err="1" smtClean="0">
                <a:latin typeface="Arial Narrow"/>
                <a:cs typeface="Arial Narrow"/>
              </a:rPr>
              <a:t>MacGill</a:t>
            </a:r>
            <a:r>
              <a:rPr lang="en-AU" dirty="0" smtClean="0">
                <a:latin typeface="Arial Narrow"/>
                <a:cs typeface="Arial Narrow"/>
              </a:rPr>
              <a:t>, I. (2012) ‘Simulations of scenarios with 100% renewable electricity in the Australian National Electricity Market’, </a:t>
            </a:r>
            <a:r>
              <a:rPr lang="en-AU" i="1" dirty="0" smtClean="0">
                <a:latin typeface="Arial Narrow"/>
                <a:cs typeface="Arial Narrow"/>
              </a:rPr>
              <a:t>Energy Policy</a:t>
            </a:r>
            <a:r>
              <a:rPr lang="en-AU" dirty="0" smtClean="0">
                <a:latin typeface="Arial Narrow"/>
                <a:cs typeface="Arial Narrow"/>
              </a:rPr>
              <a:t> </a:t>
            </a:r>
            <a:r>
              <a:rPr lang="en-AU" i="1" dirty="0" smtClean="0">
                <a:latin typeface="Arial Narrow"/>
                <a:cs typeface="Arial Narrow"/>
              </a:rPr>
              <a:t> </a:t>
            </a:r>
            <a:r>
              <a:rPr lang="en-AU" dirty="0" smtClean="0">
                <a:latin typeface="Arial Narrow"/>
                <a:cs typeface="Arial Narrow"/>
              </a:rPr>
              <a:t>45:606-613. </a:t>
            </a:r>
          </a:p>
          <a:p>
            <a:pPr>
              <a:buClr>
                <a:srgbClr val="FFFF00"/>
              </a:buClr>
              <a:buFont typeface="Wingdings" charset="2"/>
              <a:buChar char=""/>
            </a:pPr>
            <a:endParaRPr lang="en-AU" sz="1000" dirty="0" smtClean="0">
              <a:latin typeface="Arial Narrow"/>
              <a:cs typeface="Arial Narrow"/>
            </a:endParaRPr>
          </a:p>
          <a:p>
            <a:pPr>
              <a:buClr>
                <a:srgbClr val="FFFF00"/>
              </a:buClr>
              <a:buFont typeface="Wingdings" charset="2"/>
              <a:buChar char=""/>
            </a:pPr>
            <a:r>
              <a:rPr lang="en-AU" dirty="0" smtClean="0">
                <a:latin typeface="Arial Narrow"/>
                <a:cs typeface="Arial Narrow"/>
              </a:rPr>
              <a:t>WBGU (2011) </a:t>
            </a:r>
            <a:r>
              <a:rPr lang="en-AU" i="1" dirty="0" smtClean="0">
                <a:latin typeface="Arial Narrow"/>
                <a:cs typeface="Arial Narrow"/>
              </a:rPr>
              <a:t>World in Transition: a Social Contract for Sustainability. Berlin: </a:t>
            </a:r>
            <a:r>
              <a:rPr lang="en-AU" dirty="0" smtClean="0">
                <a:latin typeface="Arial Narrow"/>
                <a:cs typeface="Arial Narrow"/>
              </a:rPr>
              <a:t>WBGU (German Advisory Council on Global Change).</a:t>
            </a:r>
          </a:p>
          <a:p>
            <a:endParaRPr lang="en-US" sz="2000" dirty="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Context: Why focus on electricity?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0574"/>
            <a:ext cx="8229600" cy="4135589"/>
          </a:xfrm>
        </p:spPr>
        <p:txBody>
          <a:bodyPr/>
          <a:lstStyle/>
          <a:p>
            <a:pPr>
              <a:buClr>
                <a:srgbClr val="FFFF00"/>
              </a:buClr>
              <a:buFont typeface="Wingdings" charset="2"/>
              <a:buChar char=""/>
            </a:pPr>
            <a:r>
              <a:rPr lang="en-US" dirty="0" smtClean="0"/>
              <a:t>Biggest single source of GHG emissions globally and in Australia, but not in New Zealand</a:t>
            </a:r>
          </a:p>
          <a:p>
            <a:pPr>
              <a:buClr>
                <a:srgbClr val="FFFF00"/>
              </a:buClr>
              <a:buFont typeface="Wingdings" charset="2"/>
              <a:buChar char=""/>
            </a:pPr>
            <a:endParaRPr lang="en-US" sz="1200" dirty="0" smtClean="0"/>
          </a:p>
          <a:p>
            <a:pPr>
              <a:buClr>
                <a:srgbClr val="FFFF00"/>
              </a:buClr>
              <a:buFont typeface="Wingdings" charset="2"/>
              <a:buChar char=""/>
            </a:pPr>
            <a:r>
              <a:rPr lang="en-US" dirty="0" smtClean="0"/>
              <a:t>Renewable electricity can contribute to current non-electrical energy use: heat and urban transport</a:t>
            </a:r>
          </a:p>
          <a:p>
            <a:pPr>
              <a:buClr>
                <a:srgbClr val="FFFF00"/>
              </a:buClr>
              <a:buFont typeface="Wingdings" charset="2"/>
              <a:buChar char=""/>
            </a:pPr>
            <a:endParaRPr lang="en-US" sz="1200" dirty="0" smtClean="0"/>
          </a:p>
          <a:p>
            <a:pPr>
              <a:buClr>
                <a:srgbClr val="FFFF00"/>
              </a:buClr>
              <a:buFont typeface="Wingdings" charset="2"/>
              <a:buChar char=""/>
            </a:pPr>
            <a:r>
              <a:rPr lang="en-US" dirty="0" smtClean="0"/>
              <a:t>Technological change could probably be implemented faster for electricity generation than transport or heat</a:t>
            </a:r>
          </a:p>
          <a:p>
            <a:pPr>
              <a:buClr>
                <a:srgbClr val="FFFF00"/>
              </a:buClr>
              <a:buNone/>
            </a:pPr>
            <a:endParaRPr lang="en-US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501" y="274637"/>
            <a:ext cx="8229600" cy="1105705"/>
          </a:xfrm>
        </p:spPr>
        <p:txBody>
          <a:bodyPr>
            <a:noAutofit/>
          </a:bodyPr>
          <a:lstStyle/>
          <a:p>
            <a:r>
              <a:rPr lang="en-AU" dirty="0" smtClean="0"/>
              <a:t>Electricity Generation in New Zealand</a:t>
            </a:r>
            <a:br>
              <a:rPr lang="en-AU" dirty="0" smtClean="0"/>
            </a:br>
            <a:r>
              <a:rPr lang="en-AU" sz="2000" dirty="0" smtClean="0"/>
              <a:t> 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005361"/>
            <a:ext cx="9144000" cy="862466"/>
          </a:xfrm>
        </p:spPr>
        <p:txBody>
          <a:bodyPr>
            <a:normAutofit/>
          </a:bodyPr>
          <a:lstStyle/>
          <a:p>
            <a:pPr marL="0" indent="0" algn="ctr">
              <a:buClr>
                <a:srgbClr val="FFFF00"/>
              </a:buClr>
              <a:buNone/>
            </a:pPr>
            <a:r>
              <a:rPr lang="en-US" dirty="0" smtClean="0">
                <a:solidFill>
                  <a:srgbClr val="FFFF00"/>
                </a:solidFill>
              </a:rPr>
              <a:t>In 2011 electricity generation of 43 </a:t>
            </a:r>
            <a:r>
              <a:rPr lang="en-US" dirty="0" err="1" smtClean="0">
                <a:solidFill>
                  <a:srgbClr val="FFFF00"/>
                </a:solidFill>
              </a:rPr>
              <a:t>TWh</a:t>
            </a:r>
            <a:r>
              <a:rPr lang="en-US" dirty="0" smtClean="0">
                <a:solidFill>
                  <a:srgbClr val="FFFF00"/>
                </a:solidFill>
              </a:rPr>
              <a:t> was 23% fossil fuelled</a:t>
            </a:r>
          </a:p>
          <a:p>
            <a:pPr algn="ctr">
              <a:buClr>
                <a:srgbClr val="FFFF00"/>
              </a:buClr>
              <a:buFont typeface="Wingdings" charset="2"/>
              <a:buChar char=""/>
            </a:pPr>
            <a:endParaRPr lang="en-US" dirty="0" smtClean="0"/>
          </a:p>
          <a:p>
            <a:pPr algn="ctr">
              <a:buClr>
                <a:srgbClr val="FFFF00"/>
              </a:buClr>
              <a:buFont typeface="Wingdings" charset="2"/>
              <a:buChar char=""/>
            </a:pPr>
            <a:endParaRPr lang="en-US" dirty="0" smtClean="0"/>
          </a:p>
          <a:p>
            <a:pPr algn="ctr">
              <a:buClr>
                <a:srgbClr val="FFFF00"/>
              </a:buClr>
              <a:buFont typeface="Wingdings" charset="2"/>
              <a:buChar char=""/>
            </a:pPr>
            <a:endParaRPr lang="en-US" dirty="0" smtClean="0"/>
          </a:p>
          <a:p>
            <a:pPr algn="ctr">
              <a:buClr>
                <a:srgbClr val="FFFF00"/>
              </a:buClr>
              <a:buFont typeface="Wingdings" charset="2"/>
              <a:buChar char=""/>
            </a:pPr>
            <a:endParaRPr lang="en-US" dirty="0" smtClean="0"/>
          </a:p>
          <a:p>
            <a:pPr algn="ctr">
              <a:buClr>
                <a:srgbClr val="FFFF00"/>
              </a:buClr>
              <a:buFont typeface="Wingdings" charset="2"/>
              <a:buChar char=""/>
            </a:pPr>
            <a:endParaRPr lang="en-US" dirty="0" smtClean="0"/>
          </a:p>
          <a:p>
            <a:pPr algn="ctr">
              <a:buClr>
                <a:srgbClr val="FFFF00"/>
              </a:buClr>
              <a:buFont typeface="Wingdings" charset="2"/>
              <a:buChar char=""/>
            </a:pPr>
            <a:endParaRPr lang="en-US" dirty="0" smtClean="0"/>
          </a:p>
          <a:p>
            <a:pPr algn="ctr">
              <a:buClr>
                <a:srgbClr val="FFFF00"/>
              </a:buClr>
              <a:buFont typeface="Wingdings" charset="2"/>
              <a:buChar char="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01403" y="3254917"/>
            <a:ext cx="38425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6225" indent="-276225">
              <a:buFont typeface="Arial"/>
              <a:buChar char="•"/>
            </a:pPr>
            <a:r>
              <a:rPr lang="en-US" sz="2200" dirty="0" smtClean="0">
                <a:solidFill>
                  <a:srgbClr val="FFFFFF"/>
                </a:solidFill>
                <a:latin typeface="Arial Narrow"/>
                <a:cs typeface="Arial Narrow"/>
              </a:rPr>
              <a:t>Hydro 58%, but only 34 days of storage at peak winter demand.</a:t>
            </a:r>
          </a:p>
          <a:p>
            <a:pPr marL="276225" indent="-276225">
              <a:buFont typeface="Arial"/>
              <a:buChar char="•"/>
            </a:pPr>
            <a:endParaRPr lang="en-US" sz="800" dirty="0" smtClean="0">
              <a:solidFill>
                <a:srgbClr val="FFFFFF"/>
              </a:solidFill>
              <a:latin typeface="Arial Narrow"/>
              <a:cs typeface="Arial Narrow"/>
            </a:endParaRPr>
          </a:p>
          <a:p>
            <a:pPr marL="276225" indent="-276225">
              <a:buFont typeface="Arial"/>
              <a:buChar char="•"/>
            </a:pPr>
            <a:r>
              <a:rPr lang="en-US" sz="2200" dirty="0" smtClean="0">
                <a:solidFill>
                  <a:srgbClr val="FFFFFF"/>
                </a:solidFill>
                <a:latin typeface="Arial Narrow"/>
                <a:cs typeface="Arial Narrow"/>
              </a:rPr>
              <a:t>Less hydro and more fossil fuels used during drought periods.</a:t>
            </a:r>
            <a:endParaRPr lang="en-US" sz="2200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220893" y="1867827"/>
          <a:ext cx="4822804" cy="4990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Electricity Generation in New Zealand</a:t>
            </a:r>
            <a:br>
              <a:rPr lang="en-US" dirty="0" smtClean="0"/>
            </a:br>
            <a:r>
              <a:rPr lang="en-AU" sz="2222" dirty="0" smtClean="0"/>
              <a:t>Mason, Page &amp; Williamson (2010), University of Canterbury</a:t>
            </a:r>
            <a:endParaRPr lang="en-US" sz="2222" dirty="0"/>
          </a:p>
        </p:txBody>
      </p:sp>
      <p:pic>
        <p:nvPicPr>
          <p:cNvPr id="5" name="Content Placeholder 4" descr="Screen Shot 2012-07-29 at 10.59.11 A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9846" r="-9846"/>
          <a:stretch>
            <a:fillRect/>
          </a:stretch>
        </p:blipFill>
        <p:spPr>
          <a:xfrm>
            <a:off x="0" y="1895669"/>
            <a:ext cx="9023052" cy="4962331"/>
          </a:xfrm>
        </p:spPr>
      </p:pic>
      <p:sp>
        <p:nvSpPr>
          <p:cNvPr id="4" name="TextBox 3"/>
          <p:cNvSpPr txBox="1"/>
          <p:nvPr/>
        </p:nvSpPr>
        <p:spPr>
          <a:xfrm>
            <a:off x="1827838" y="2155303"/>
            <a:ext cx="6484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  <a:buNone/>
            </a:pPr>
            <a:r>
              <a:rPr lang="en-US" sz="2000" dirty="0" smtClean="0">
                <a:solidFill>
                  <a:schemeClr val="tx2"/>
                </a:solidFill>
                <a:latin typeface="Arial Narrow"/>
                <a:cs typeface="Arial Narrow"/>
              </a:rPr>
              <a:t>Typical 10-day historic period, fossil + existing RE, ½ hour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106" y="274637"/>
            <a:ext cx="8462694" cy="1518303"/>
          </a:xfrm>
        </p:spPr>
        <p:txBody>
          <a:bodyPr>
            <a:normAutofit/>
          </a:bodyPr>
          <a:lstStyle/>
          <a:p>
            <a:r>
              <a:rPr lang="en-US" dirty="0" smtClean="0"/>
              <a:t>Simulations of 100% RE </a:t>
            </a:r>
            <a:r>
              <a:rPr lang="en-AU" dirty="0" smtClean="0"/>
              <a:t>for New Zealand</a:t>
            </a:r>
            <a:br>
              <a:rPr lang="en-AU" dirty="0" smtClean="0"/>
            </a:br>
            <a:r>
              <a:rPr lang="en-AU" sz="800" dirty="0" smtClean="0"/>
              <a:t> </a:t>
            </a:r>
            <a:r>
              <a:rPr lang="en-AU" sz="2222" dirty="0" smtClean="0"/>
              <a:t/>
            </a:r>
            <a:br>
              <a:rPr lang="en-AU" sz="2222" dirty="0" smtClean="0"/>
            </a:br>
            <a:r>
              <a:rPr lang="en-AU" sz="2000" dirty="0" smtClean="0"/>
              <a:t>Mason, Page &amp; Williamson (2010)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601390"/>
            <a:ext cx="7772400" cy="956573"/>
          </a:xfrm>
        </p:spPr>
        <p:txBody>
          <a:bodyPr/>
          <a:lstStyle/>
          <a:p>
            <a:pPr>
              <a:buNone/>
            </a:pPr>
            <a:r>
              <a:rPr lang="en-US" u="sng" dirty="0" smtClean="0"/>
              <a:t>Method</a:t>
            </a:r>
            <a:r>
              <a:rPr lang="en-US" dirty="0" smtClean="0"/>
              <a:t>: Hydro scheduled to fill the troughs in wind.</a:t>
            </a:r>
          </a:p>
          <a:p>
            <a:pPr>
              <a:buNone/>
            </a:pPr>
            <a:r>
              <a:rPr lang="en-US" dirty="0" smtClean="0"/>
              <a:t>Little geographic diversity assumed for wind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2087802"/>
          <a:ext cx="8229600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800"/>
                <a:gridCol w="2480235"/>
                <a:gridCol w="2823883"/>
                <a:gridCol w="160468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RE technology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Historic annual energy</a:t>
                      </a:r>
                      <a:r>
                        <a:rPr lang="en-US" sz="2000" baseline="0" dirty="0" smtClean="0">
                          <a:latin typeface="Arial Narrow"/>
                          <a:cs typeface="Arial Narrow"/>
                        </a:rPr>
                        <a:t> generation 2011 (%)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Annual energy</a:t>
                      </a:r>
                      <a:r>
                        <a:rPr lang="en-US" sz="2000" baseline="0" dirty="0" smtClean="0">
                          <a:latin typeface="Arial Narrow"/>
                          <a:cs typeface="Arial Narrow"/>
                        </a:rPr>
                        <a:t> generation, 100% RE, max. wind, Scenario 6 (%) 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Data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Hydro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58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40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Daily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Wind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5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36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½ hour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Geothermal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13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24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n/a, constant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Biomass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&lt; 1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&lt;1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n/a; </a:t>
                      </a:r>
                      <a:r>
                        <a:rPr lang="en-US" sz="2000" dirty="0" err="1" smtClean="0">
                          <a:latin typeface="Arial Narrow"/>
                          <a:cs typeface="Arial Narrow"/>
                        </a:rPr>
                        <a:t>peakload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Demand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Observed 2005-2007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Observed 2005-2007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/>
                          <a:cs typeface="Arial Narrow"/>
                        </a:rPr>
                        <a:t>½ hour</a:t>
                      </a:r>
                      <a:endParaRPr lang="en-US" sz="200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for New Zealand Simulations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FF00"/>
              </a:buClr>
              <a:buFont typeface="Wingdings" charset="2"/>
              <a:buChar char=""/>
            </a:pPr>
            <a:r>
              <a:rPr lang="en-US" dirty="0" smtClean="0"/>
              <a:t>100% RE (hydro, wind and geothermal) is technically feasible</a:t>
            </a:r>
          </a:p>
          <a:p>
            <a:pPr>
              <a:buClr>
                <a:srgbClr val="FFFF00"/>
              </a:buClr>
              <a:buFont typeface="Wingdings" charset="2"/>
              <a:buChar char=""/>
            </a:pPr>
            <a:endParaRPr lang="en-US" sz="800" dirty="0" smtClean="0"/>
          </a:p>
          <a:p>
            <a:pPr>
              <a:buClr>
                <a:srgbClr val="FFFF00"/>
              </a:buClr>
              <a:buFont typeface="Wingdings" charset="2"/>
              <a:buChar char=""/>
            </a:pPr>
            <a:r>
              <a:rPr lang="en-US" dirty="0" smtClean="0"/>
              <a:t>To maintain reliability, either additional </a:t>
            </a:r>
            <a:r>
              <a:rPr lang="en-US" dirty="0" err="1" smtClean="0"/>
              <a:t>peakload</a:t>
            </a:r>
            <a:r>
              <a:rPr lang="en-US" dirty="0" smtClean="0"/>
              <a:t> plant (</a:t>
            </a:r>
            <a:r>
              <a:rPr lang="en-US" dirty="0" err="1" smtClean="0"/>
              <a:t>biofuelled</a:t>
            </a:r>
            <a:r>
              <a:rPr lang="en-US" dirty="0" smtClean="0"/>
              <a:t>) or demand reduction is needed.</a:t>
            </a:r>
          </a:p>
          <a:p>
            <a:pPr>
              <a:buClr>
                <a:srgbClr val="FFFF00"/>
              </a:buClr>
              <a:buFont typeface="Wingdings" charset="2"/>
              <a:buChar char=""/>
            </a:pPr>
            <a:endParaRPr lang="en-US" sz="800" dirty="0" smtClean="0"/>
          </a:p>
          <a:p>
            <a:pPr>
              <a:buClr>
                <a:srgbClr val="FFFF00"/>
              </a:buClr>
              <a:buFont typeface="Wingdings" charset="2"/>
              <a:buChar char=""/>
            </a:pPr>
            <a:r>
              <a:rPr lang="en-US" dirty="0" smtClean="0"/>
              <a:t>Some spillage of wind energy is inevitable during periods of high wind and low demand</a:t>
            </a:r>
          </a:p>
          <a:p>
            <a:pPr>
              <a:buClr>
                <a:srgbClr val="FFFF00"/>
              </a:buClr>
              <a:buFont typeface="Wingdings" charset="2"/>
              <a:buChar char=""/>
            </a:pPr>
            <a:endParaRPr lang="en-US" sz="800" dirty="0" smtClean="0"/>
          </a:p>
          <a:p>
            <a:pPr>
              <a:buClr>
                <a:srgbClr val="FFFF00"/>
              </a:buClr>
              <a:buFont typeface="Wingdings" charset="2"/>
              <a:buChar char=""/>
            </a:pPr>
            <a:r>
              <a:rPr lang="en-US" dirty="0" smtClean="0"/>
              <a:t>NZ potential for pumped hydro storage needs more research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3011</Words>
  <Application>Microsoft Macintosh PowerPoint</Application>
  <PresentationFormat>On-screen Show (4:3)</PresentationFormat>
  <Paragraphs>422</Paragraphs>
  <Slides>46</Slides>
  <Notes>17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Office Theme</vt:lpstr>
      <vt:lpstr>Document</vt:lpstr>
      <vt:lpstr>EMAN410 Seminar, 3 August 2012, Physics Department, University of Otago, Dunedin, New Zealand/ Aotearoa   Scenarios and Policies for 100% Renewable Electricity in New Zealand and Australia </vt:lpstr>
      <vt:lpstr>Plan of Lecture</vt:lpstr>
      <vt:lpstr>Why change our Energy System? </vt:lpstr>
      <vt:lpstr>But there are opponents…</vt:lpstr>
      <vt:lpstr>Context: Why focus on electricity?</vt:lpstr>
      <vt:lpstr>Electricity Generation in New Zealand  </vt:lpstr>
      <vt:lpstr>Electricity Generation in New Zealand Mason, Page &amp; Williamson (2010), University of Canterbury</vt:lpstr>
      <vt:lpstr>Simulations of 100% RE for New Zealand   Mason, Page &amp; Williamson (2010)</vt:lpstr>
      <vt:lpstr>Results for New Zealand Simulations</vt:lpstr>
      <vt:lpstr>How can Renewable Energy replace Fossil Fuels in Australia?</vt:lpstr>
      <vt:lpstr>Slide 11</vt:lpstr>
      <vt:lpstr>Concentrated Solar Thermal Electricity (CST)  </vt:lpstr>
      <vt:lpstr>Gemasolar Power Tower with 15-Hour Storage in Molten Salt, Spain</vt:lpstr>
      <vt:lpstr>Australian Electricity Generation by Fuel, 2008-09 Source: ABARE (2011)</vt:lpstr>
      <vt:lpstr>Daily Demand/Load Curves: Summer &amp; Winter Victoria, Australia</vt:lpstr>
      <vt:lpstr>Properties of Conventional Power Stations in Systems with Fossil or nuclear Baseload</vt:lpstr>
      <vt:lpstr>Optimal Mix of Base- &amp; Peak-Load</vt:lpstr>
      <vt:lpstr>Simulations of 100% RE in the Australian  National Electricity Market (NEM)</vt:lpstr>
      <vt:lpstr>Data Sources</vt:lpstr>
      <vt:lpstr>Simulation Method</vt:lpstr>
      <vt:lpstr>Baseline Renewable Energy Generation Mix  in Order of Dispatch</vt:lpstr>
      <vt:lpstr>Baseline NEM Simulation 2010  Summary of Results</vt:lpstr>
      <vt:lpstr>Supply and Demand for a Typical Week in Summer 2010 – Baseline Simulation</vt:lpstr>
      <vt:lpstr>Supply and Demand for a Challenging Week in Winter 2010 – Baseline Simulation</vt:lpstr>
      <vt:lpstr>Effect of Increasing CST Capacity with fixed solar multiple and storage</vt:lpstr>
      <vt:lpstr>Effect of Increasing Solar Multiple</vt:lpstr>
      <vt:lpstr>Reducing Demand Peaks increases Reliability</vt:lpstr>
      <vt:lpstr>Reducing Demand Peaks Reduces Required GT Capacity when Reliability is Fixed</vt:lpstr>
      <vt:lpstr>Effect of Time Delay in CST Winter Dispatch More Solar Input goes into the Thermal Store</vt:lpstr>
      <vt:lpstr>Effect of Time Delay in CST Winter Dispatch More Solar Input goes into the Thermal Store</vt:lpstr>
      <vt:lpstr>Effect of Greater Wind Diversity on Bioenergy Generation in Gas Turbines</vt:lpstr>
      <vt:lpstr>Meeting Demand without Baseload Stations</vt:lpstr>
      <vt:lpstr>Meeting Demand without Baseload Stations</vt:lpstr>
      <vt:lpstr>Future Simulation Research Required</vt:lpstr>
      <vt:lpstr>4 Options for Grass-Roots Social Change</vt:lpstr>
      <vt:lpstr>Collective Action to Press for Good Government Policy</vt:lpstr>
      <vt:lpstr>Policies must be appropriate to each Stage of Technology Development</vt:lpstr>
      <vt:lpstr>Policy Options for different Stages of Technological Development</vt:lpstr>
      <vt:lpstr>Why a Carbon Price is Necessary</vt:lpstr>
      <vt:lpstr> Why a Carbon Price is Not Sufficient Market Failures  </vt:lpstr>
      <vt:lpstr>Australian Govt’s Clean Energy Future Package   </vt:lpstr>
      <vt:lpstr>Principal Shortcomings of Clean Energy Future Package</vt:lpstr>
      <vt:lpstr>Principal Shortcomings of the Plan ctd</vt:lpstr>
      <vt:lpstr>Shortcomings of Addressing only Technology</vt:lpstr>
      <vt:lpstr>Pressure for genuine climate action is needed on Governments by communities, business and unions</vt:lpstr>
      <vt:lpstr>Further Reading</vt:lpstr>
    </vt:vector>
  </TitlesOfParts>
  <Company>University of New South Wales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 Diesendorf</dc:creator>
  <cp:lastModifiedBy>Mark Diesendorf</cp:lastModifiedBy>
  <cp:revision>102</cp:revision>
  <dcterms:created xsi:type="dcterms:W3CDTF">2012-08-02T00:40:54Z</dcterms:created>
  <dcterms:modified xsi:type="dcterms:W3CDTF">2012-08-02T01:10:58Z</dcterms:modified>
</cp:coreProperties>
</file>