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59" r:id="rId3"/>
    <p:sldId id="261" r:id="rId4"/>
    <p:sldId id="262" r:id="rId5"/>
    <p:sldId id="264" r:id="rId6"/>
    <p:sldId id="265" r:id="rId7"/>
    <p:sldId id="273" r:id="rId8"/>
    <p:sldId id="323" r:id="rId9"/>
    <p:sldId id="268" r:id="rId10"/>
    <p:sldId id="269" r:id="rId11"/>
    <p:sldId id="272" r:id="rId12"/>
    <p:sldId id="325" r:id="rId13"/>
    <p:sldId id="324" r:id="rId14"/>
    <p:sldId id="276" r:id="rId15"/>
    <p:sldId id="275" r:id="rId16"/>
    <p:sldId id="267" r:id="rId17"/>
    <p:sldId id="277" r:id="rId18"/>
    <p:sldId id="330" r:id="rId19"/>
    <p:sldId id="326" r:id="rId20"/>
    <p:sldId id="329" r:id="rId21"/>
    <p:sldId id="321" r:id="rId22"/>
    <p:sldId id="322" r:id="rId23"/>
    <p:sldId id="320" r:id="rId24"/>
    <p:sldId id="331" r:id="rId25"/>
    <p:sldId id="301" r:id="rId26"/>
    <p:sldId id="300" r:id="rId27"/>
    <p:sldId id="306" r:id="rId28"/>
    <p:sldId id="303" r:id="rId29"/>
    <p:sldId id="338" r:id="rId30"/>
    <p:sldId id="305" r:id="rId31"/>
    <p:sldId id="332" r:id="rId32"/>
    <p:sldId id="302" r:id="rId33"/>
    <p:sldId id="309" r:id="rId34"/>
    <p:sldId id="310" r:id="rId35"/>
    <p:sldId id="311" r:id="rId36"/>
    <p:sldId id="333" r:id="rId37"/>
    <p:sldId id="339" r:id="rId38"/>
    <p:sldId id="293" r:id="rId39"/>
    <p:sldId id="335" r:id="rId40"/>
    <p:sldId id="289" r:id="rId41"/>
    <p:sldId id="334" r:id="rId42"/>
    <p:sldId id="298" r:id="rId43"/>
    <p:sldId id="336" r:id="rId44"/>
    <p:sldId id="287" r:id="rId45"/>
    <p:sldId id="315" r:id="rId46"/>
    <p:sldId id="316" r:id="rId47"/>
    <p:sldId id="28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6" autoAdjust="0"/>
    <p:restoredTop sz="94682" autoAdjust="0"/>
  </p:normalViewPr>
  <p:slideViewPr>
    <p:cSldViewPr>
      <p:cViewPr varScale="1">
        <p:scale>
          <a:sx n="66" d="100"/>
          <a:sy n="66" d="100"/>
        </p:scale>
        <p:origin x="-115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E3BC2-50B1-4374-B66A-A8D448EE297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0A8C4-9F29-4F8B-A9F0-B8473B4BD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 from Fox &amp; P in prep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A8C4-9F29-4F8B-A9F0-B8473B4BD96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Stat. sampler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Cheby</a:t>
            </a:r>
            <a:r>
              <a:rPr lang="en-US" baseline="0" dirty="0" smtClean="0"/>
              <a:t> results: </a:t>
            </a:r>
            <a:r>
              <a:rPr lang="en-US" dirty="0" smtClean="0"/>
              <a:t>Fox and P 2012; CG results: Parker and F 2012.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Guaranteed in infinite precision</a:t>
            </a:r>
            <a:r>
              <a:rPr lang="en-US" sz="1200" baseline="0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Arial" charset="0"/>
              <a:buNone/>
            </a:pPr>
            <a:r>
              <a:rPr lang="en-US" sz="1200" baseline="0" dirty="0" smtClean="0">
                <a:solidFill>
                  <a:srgbClr val="FF0000"/>
                </a:solidFill>
              </a:rPr>
              <a:t>Increase in speed as you go down the rows.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1200" baseline="0" dirty="0" smtClean="0">
                <a:solidFill>
                  <a:srgbClr val="FF0000"/>
                </a:solidFill>
              </a:rPr>
              <a:t>Equivalence in convergence factors implies that convergence rates follow the same increase as we move down the rows as the linear solvers did.</a:t>
            </a:r>
          </a:p>
          <a:p>
            <a:pPr>
              <a:buFont typeface="Arial" charset="0"/>
              <a:buNone/>
            </a:pPr>
            <a:r>
              <a:rPr lang="en-US" sz="1200" baseline="0" dirty="0" smtClean="0">
                <a:solidFill>
                  <a:srgbClr val="FF0000"/>
                </a:solidFill>
              </a:rPr>
              <a:t>Linear solver convergence rates guarantees that these non-stat methods have same increase in convergence rates </a:t>
            </a:r>
          </a:p>
          <a:p>
            <a:pPr>
              <a:buFont typeface="Arial" charset="0"/>
              <a:buNone/>
            </a:pPr>
            <a:r>
              <a:rPr lang="en-US" sz="1200" baseline="0" dirty="0" smtClean="0">
                <a:solidFill>
                  <a:srgbClr val="FF0000"/>
                </a:solidFill>
              </a:rPr>
              <a:t>i.e. </a:t>
            </a:r>
            <a:r>
              <a:rPr lang="en-US" sz="1200" baseline="0" dirty="0" err="1" smtClean="0">
                <a:solidFill>
                  <a:srgbClr val="FF0000"/>
                </a:solidFill>
              </a:rPr>
              <a:t>Cheby</a:t>
            </a:r>
            <a:r>
              <a:rPr lang="en-US" sz="1200" baseline="0" dirty="0" smtClean="0">
                <a:solidFill>
                  <a:srgbClr val="FF0000"/>
                </a:solidFill>
              </a:rPr>
              <a:t> is faster than stat. sampler, CG sampler converges in finite number of iterations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A8C4-9F29-4F8B-A9F0-B8473B4BD96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A8C4-9F29-4F8B-A9F0-B8473B4BD96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 In finite precision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A8C4-9F29-4F8B-A9F0-B8473B4BD96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2D </a:t>
            </a:r>
            <a:r>
              <a:rPr lang="en-US" dirty="0" err="1" smtClean="0"/>
              <a:t>Laplacian</a:t>
            </a:r>
            <a:r>
              <a:rPr lang="en-US" dirty="0" smtClean="0"/>
              <a:t> in 100 dimensions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Doubling cost!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A8C4-9F29-4F8B-A9F0-B8473B4BD96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 Fahey, and G. H.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Golub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large-scale matrix computation problems, J.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Appl. Math., 74 (1996), pp. 71–89.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A8C4-9F29-4F8B-A9F0-B8473B4BD96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from P</a:t>
            </a:r>
            <a:r>
              <a:rPr lang="en-US" baseline="0" dirty="0" smtClean="0"/>
              <a:t> &amp; F 2012 – sampler stopped when L2 norm of residual &lt; 1e-4 for 10^5 sampler runs.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A8C4-9F29-4F8B-A9F0-B8473B4BD96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en-US" baseline="0" dirty="0" smtClean="0"/>
              <a:t> &amp; Fox 2013, precision formed by FEM method, square of the Helmholtz operator.</a:t>
            </a:r>
            <a:endParaRPr lang="en-US" dirty="0" smtClean="0"/>
          </a:p>
          <a:p>
            <a:r>
              <a:rPr lang="en-US" dirty="0" smtClean="0"/>
              <a:t>* = Variance error hovers</a:t>
            </a:r>
            <a:r>
              <a:rPr lang="en-US" baseline="0" dirty="0" smtClean="0"/>
              <a:t> around </a:t>
            </a:r>
            <a:r>
              <a:rPr lang="en-US" baseline="0" dirty="0" err="1" smtClean="0"/>
              <a:t>Cholesky</a:t>
            </a:r>
            <a:r>
              <a:rPr lang="en-US" baseline="0" dirty="0" smtClean="0"/>
              <a:t> error, never really gets to 10^(-8)!!!!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A8C4-9F29-4F8B-A9F0-B8473B4BD96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A8C4-9F29-4F8B-A9F0-B8473B4BD96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A8C4-9F29-4F8B-A9F0-B8473B4BD96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G. H.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Golub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 Ruiz, and A.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Touhami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hybrid approach combining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Chebyshev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filter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conjugate gradient for solving linear systems with multiple right-hand sides, SIAM J.</a:t>
            </a:r>
          </a:p>
          <a:p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Matrix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Anal.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29 (2007), pp. 774–795.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A8C4-9F29-4F8B-A9F0-B8473B4BD96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2D </a:t>
            </a:r>
            <a:r>
              <a:rPr lang="en-US" dirty="0" err="1" smtClean="0"/>
              <a:t>Laplacian</a:t>
            </a:r>
            <a:r>
              <a:rPr lang="en-US" dirty="0" smtClean="0"/>
              <a:t> in 100 dimensions</a:t>
            </a:r>
          </a:p>
          <a:p>
            <a:r>
              <a:rPr lang="en-US" dirty="0" smtClean="0"/>
              <a:t>Left off CG in title because</a:t>
            </a:r>
            <a:r>
              <a:rPr lang="en-US" baseline="0" dirty="0" smtClean="0"/>
              <a:t> here I used MATLAB’s </a:t>
            </a:r>
            <a:r>
              <a:rPr lang="en-US" baseline="0" dirty="0" err="1" smtClean="0"/>
              <a:t>eig</a:t>
            </a:r>
            <a:r>
              <a:rPr lang="en-US" baseline="0" dirty="0" smtClean="0"/>
              <a:t>( ) to calculate the </a:t>
            </a:r>
            <a:r>
              <a:rPr lang="en-US" baseline="0" dirty="0" err="1" smtClean="0"/>
              <a:t>eigenvalues</a:t>
            </a:r>
            <a:r>
              <a:rPr lang="en-US" baseline="0" dirty="0" smtClean="0"/>
              <a:t>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100 iterations, A = Gaussian Covariance ….</a:t>
            </a:r>
          </a:p>
          <a:p>
            <a:endParaRPr lang="en-US" dirty="0" smtClean="0"/>
          </a:p>
          <a:p>
            <a:r>
              <a:rPr lang="en-US" dirty="0" smtClean="0"/>
              <a:t>Results from GSv3.pdf, Table 3!</a:t>
            </a:r>
          </a:p>
          <a:p>
            <a:r>
              <a:rPr lang="en-US" dirty="0" smtClean="0"/>
              <a:t>A= </a:t>
            </a:r>
            <a:r>
              <a:rPr lang="en-US" dirty="0" err="1" smtClean="0"/>
              <a:t>GetCov</a:t>
            </a:r>
            <a:r>
              <a:rPr lang="en-US" dirty="0" smtClean="0"/>
              <a:t>(</a:t>
            </a:r>
            <a:r>
              <a:rPr lang="en-US" dirty="0" err="1" smtClean="0"/>
              <a:t>linspace</a:t>
            </a:r>
            <a:r>
              <a:rPr lang="en-US" dirty="0" smtClean="0"/>
              <a:t>(-3,2,100),[2 0 .001],1.5,1);  % Gaussian covariance</a:t>
            </a:r>
          </a:p>
          <a:p>
            <a:r>
              <a:rPr lang="en-US" dirty="0" smtClean="0"/>
              <a:t>norm(inv(A)) = 1e3.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A8C4-9F29-4F8B-A9F0-B8473B4BD96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 &amp; P</a:t>
            </a:r>
            <a:r>
              <a:rPr lang="en-US" baseline="0" dirty="0" smtClean="0"/>
              <a:t> in prep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A8C4-9F29-4F8B-A9F0-B8473B4BD96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K.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R. F.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Milliff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Nychka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M. Berliner,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Spatiotemporal hierarchical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Bayesian modeling: Tropical ocean surface winds, J. Amer. Statist. Assoc., 96 (2001),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pp. 382–397.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A8C4-9F29-4F8B-A9F0-B8473B4BD96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A8C4-9F29-4F8B-A9F0-B8473B4BD96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Gauss </a:t>
            </a:r>
            <a:r>
              <a:rPr lang="en-US" dirty="0" err="1" smtClean="0"/>
              <a:t>Siedel</a:t>
            </a:r>
            <a:r>
              <a:rPr lang="en-US" dirty="0" smtClean="0"/>
              <a:t> is</a:t>
            </a:r>
            <a:r>
              <a:rPr lang="en-US" baseline="0" dirty="0" smtClean="0"/>
              <a:t> stationary because the iteration operator is stationary, resulting in geometric convergence rate.</a:t>
            </a:r>
            <a:endParaRPr lang="en-US" dirty="0" smtClean="0"/>
          </a:p>
          <a:p>
            <a:r>
              <a:rPr lang="en-US" dirty="0" smtClean="0"/>
              <a:t>So the iteration converges as long as p(</a:t>
            </a:r>
            <a:r>
              <a:rPr lang="en-US" sz="1200" dirty="0" smtClean="0">
                <a:solidFill>
                  <a:srgbClr val="FF0000"/>
                </a:solidFill>
              </a:rPr>
              <a:t>M</a:t>
            </a:r>
            <a:r>
              <a:rPr lang="en-US" sz="1200" baseline="30000" dirty="0" smtClean="0">
                <a:solidFill>
                  <a:srgbClr val="FF0000"/>
                </a:solidFill>
              </a:rPr>
              <a:t>-1</a:t>
            </a:r>
            <a:r>
              <a:rPr lang="en-US" sz="1200" dirty="0" smtClean="0">
                <a:solidFill>
                  <a:srgbClr val="FF0000"/>
                </a:solidFill>
              </a:rPr>
              <a:t>N) &lt; 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 Guaranteed in infinite precision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 diagonal</a:t>
            </a:r>
            <a:r>
              <a:rPr lang="en-US" baseline="0" dirty="0" smtClean="0"/>
              <a:t>, i</a:t>
            </a:r>
            <a:r>
              <a:rPr lang="en-US" dirty="0" smtClean="0"/>
              <a:t>n Fox and Parker,</a:t>
            </a:r>
            <a:r>
              <a:rPr lang="en-US" baseline="0" dirty="0" smtClean="0"/>
              <a:t> in preparation.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Convergence</a:t>
            </a:r>
            <a:r>
              <a:rPr lang="en-US" baseline="0" dirty="0" smtClean="0"/>
              <a:t> rate increases as we go down the table in roughly the same order as in previous tables.</a:t>
            </a:r>
          </a:p>
          <a:p>
            <a:r>
              <a:rPr lang="en-US" baseline="0" dirty="0" smtClean="0"/>
              <a:t>Introduction of relaxation </a:t>
            </a:r>
            <a:r>
              <a:rPr lang="en-US" baseline="0" dirty="0" err="1" smtClean="0"/>
              <a:t>param</a:t>
            </a:r>
            <a:r>
              <a:rPr lang="en-US" baseline="0" dirty="0" smtClean="0"/>
              <a:t> different than 1 yields minor improvement in convergence.</a:t>
            </a:r>
          </a:p>
          <a:p>
            <a:r>
              <a:rPr lang="en-US" baseline="0" dirty="0" smtClean="0"/>
              <a:t>Non-stationary methods yield vast improvement over stationary methods.</a:t>
            </a:r>
          </a:p>
          <a:p>
            <a:r>
              <a:rPr lang="en-US" baseline="0" dirty="0" smtClean="0"/>
              <a:t>Shown p(</a:t>
            </a:r>
            <a:r>
              <a:rPr lang="en-US" sz="1200" dirty="0" smtClean="0">
                <a:solidFill>
                  <a:srgbClr val="FF0000"/>
                </a:solidFill>
              </a:rPr>
              <a:t>M</a:t>
            </a:r>
            <a:r>
              <a:rPr lang="en-US" sz="1200" baseline="30000" dirty="0" smtClean="0">
                <a:solidFill>
                  <a:srgbClr val="FF0000"/>
                </a:solidFill>
              </a:rPr>
              <a:t>-1</a:t>
            </a:r>
            <a:r>
              <a:rPr lang="en-US" sz="1200" dirty="0" smtClean="0">
                <a:solidFill>
                  <a:srgbClr val="FF0000"/>
                </a:solidFill>
              </a:rPr>
              <a:t>N) for non-stat methods is really an asymptotic average </a:t>
            </a:r>
            <a:r>
              <a:rPr lang="en-US" sz="1200" dirty="0" err="1" smtClean="0">
                <a:solidFill>
                  <a:srgbClr val="FF0000"/>
                </a:solidFill>
              </a:rPr>
              <a:t>converegnce</a:t>
            </a:r>
            <a:r>
              <a:rPr lang="en-US" sz="1200" dirty="0" smtClean="0">
                <a:solidFill>
                  <a:srgbClr val="FF0000"/>
                </a:solidFill>
              </a:rPr>
              <a:t> factor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A8C4-9F29-4F8B-A9F0-B8473B4BD96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B93B-1838-4E4D-9012-85576E19B8E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FCF4-084E-4754-97D1-49CF35BA2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B93B-1838-4E4D-9012-85576E19B8E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FCF4-084E-4754-97D1-49CF35BA2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B93B-1838-4E4D-9012-85576E19B8E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FCF4-084E-4754-97D1-49CF35BA2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B93B-1838-4E4D-9012-85576E19B8E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FCF4-084E-4754-97D1-49CF35BA2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B93B-1838-4E4D-9012-85576E19B8E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FCF4-084E-4754-97D1-49CF35BA2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B93B-1838-4E4D-9012-85576E19B8E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FCF4-084E-4754-97D1-49CF35BA2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B93B-1838-4E4D-9012-85576E19B8E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FCF4-084E-4754-97D1-49CF35BA2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B93B-1838-4E4D-9012-85576E19B8E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FCF4-084E-4754-97D1-49CF35BA2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B93B-1838-4E4D-9012-85576E19B8E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FCF4-084E-4754-97D1-49CF35BA2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B93B-1838-4E4D-9012-85576E19B8E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FCF4-084E-4754-97D1-49CF35BA2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B93B-1838-4E4D-9012-85576E19B8E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FCF4-084E-4754-97D1-49CF35BA2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7B93B-1838-4E4D-9012-85576E19B8E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EFCF4-084E-4754-97D1-49CF35BA2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7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4572000" cy="1752600"/>
          </a:xfrm>
        </p:spPr>
        <p:txBody>
          <a:bodyPr/>
          <a:lstStyle/>
          <a:p>
            <a:r>
              <a:rPr lang="en-US" dirty="0" smtClean="0"/>
              <a:t>Al Parker and Colin Fox</a:t>
            </a:r>
          </a:p>
          <a:p>
            <a:r>
              <a:rPr lang="en-US" dirty="0" smtClean="0"/>
              <a:t>SUQ13</a:t>
            </a:r>
          </a:p>
          <a:p>
            <a:r>
              <a:rPr lang="en-US" dirty="0" smtClean="0"/>
              <a:t>January 7, 2013</a:t>
            </a:r>
            <a:endParaRPr lang="en-US" dirty="0"/>
          </a:p>
        </p:txBody>
      </p:sp>
      <p:pic>
        <p:nvPicPr>
          <p:cNvPr id="4" name="Picture 3" descr="Gauss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771900"/>
            <a:ext cx="4114800" cy="3086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82000" cy="33528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Some implementation </a:t>
            </a:r>
            <a:br>
              <a:rPr lang="en-US" sz="5400" b="1" dirty="0" smtClean="0"/>
            </a:br>
            <a:r>
              <a:rPr lang="en-US" sz="5400" b="1" dirty="0" smtClean="0"/>
              <a:t>issues with </a:t>
            </a:r>
            <a:br>
              <a:rPr lang="en-US" sz="5400" b="1" dirty="0" smtClean="0"/>
            </a:br>
            <a:r>
              <a:rPr lang="en-US" sz="5400" b="1" dirty="0" smtClean="0"/>
              <a:t>iterative Gaussian samplers </a:t>
            </a:r>
            <a:br>
              <a:rPr lang="en-US" sz="5400" b="1" dirty="0" smtClean="0"/>
            </a:br>
            <a:r>
              <a:rPr lang="en-US" sz="5400" b="1" dirty="0" smtClean="0"/>
              <a:t>in finite precision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Your iterative linear solver for some new splitting: 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042619"/>
          <a:ext cx="8305800" cy="2389879"/>
        </p:xfrm>
        <a:graphic>
          <a:graphicData uri="http://schemas.openxmlformats.org/drawingml/2006/table">
            <a:tbl>
              <a:tblPr/>
              <a:tblGrid>
                <a:gridCol w="1679273"/>
                <a:gridCol w="1883368"/>
                <a:gridCol w="2678656"/>
                <a:gridCol w="2064503"/>
              </a:tblGrid>
              <a:tr h="6052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Type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Splitting: 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convergence guaranteed*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if: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4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Stationary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Your splitting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M = ?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p(G =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20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N) &lt; 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26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Non-stationary</a:t>
                      </a: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Chebyshev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Any symmetric splitting</a:t>
                      </a:r>
                    </a:p>
                    <a:p>
                      <a:pPr algn="ctr" fontAlgn="b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stationary iteration converges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266">
                <a:tc v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always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 example: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042619"/>
          <a:ext cx="8305800" cy="2389879"/>
        </p:xfrm>
        <a:graphic>
          <a:graphicData uri="http://schemas.openxmlformats.org/drawingml/2006/table">
            <a:tbl>
              <a:tblPr/>
              <a:tblGrid>
                <a:gridCol w="1679273"/>
                <a:gridCol w="1883368"/>
                <a:gridCol w="2678656"/>
                <a:gridCol w="2064503"/>
              </a:tblGrid>
              <a:tr h="6052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Type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Splitting: 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convergence guaranteed*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if: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4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Stationary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“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subdiagonal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”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1/w D + L - D</a:t>
                      </a:r>
                      <a:r>
                        <a:rPr lang="en-US" sz="2000" b="0" i="0" u="none" strike="noStrike" baseline="-25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-1</a:t>
                      </a:r>
                      <a:endParaRPr lang="en-US" sz="2000" b="0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26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Non-stationary</a:t>
                      </a: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Chebyshev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Any symmetric splitting</a:t>
                      </a:r>
                    </a:p>
                    <a:p>
                      <a:pPr algn="ctr" fontAlgn="b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stationary iteration converges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266">
                <a:tc v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always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Q_tabl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762000"/>
            <a:ext cx="8126361" cy="4343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Iterative linear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solver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performance in finite precision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3340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Table from Fox &amp; P, in prep.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Ax = b was solved for SPD 100 x 100 first order locally linear sparse matrix A.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u="sng" dirty="0" smtClean="0"/>
              <a:t>Stopping criterion</a:t>
            </a:r>
            <a:r>
              <a:rPr lang="en-US" sz="2000" dirty="0" smtClean="0"/>
              <a:t> was ||</a:t>
            </a:r>
            <a:r>
              <a:rPr lang="en-US" sz="2000" dirty="0" smtClean="0">
                <a:solidFill>
                  <a:srgbClr val="FF0000"/>
                </a:solidFill>
              </a:rPr>
              <a:t>b - A x</a:t>
            </a:r>
            <a:r>
              <a:rPr lang="en-US" sz="2000" baseline="30000" dirty="0" smtClean="0">
                <a:solidFill>
                  <a:srgbClr val="FF0000"/>
                </a:solidFill>
              </a:rPr>
              <a:t>k+1</a:t>
            </a:r>
            <a:r>
              <a:rPr lang="en-US" sz="2000" dirty="0" smtClean="0"/>
              <a:t> ||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&lt; 10</a:t>
            </a:r>
            <a:r>
              <a:rPr lang="en-US" sz="2000" baseline="30000" dirty="0" smtClean="0"/>
              <a:t>-8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Q_tabl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762000"/>
            <a:ext cx="8126361" cy="4343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Iterative linear solver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performance in finite precision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772400" y="1371600"/>
            <a:ext cx="381000" cy="2590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1219200"/>
            <a:ext cx="8077200" cy="2895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953000" y="5367338"/>
          <a:ext cx="2263775" cy="804862"/>
        </p:xfrm>
        <a:graphic>
          <a:graphicData uri="http://schemas.openxmlformats.org/presentationml/2006/ole">
            <p:oleObj spid="_x0000_s153602" name="Equation" r:id="rId5" imgW="1358640" imgH="48240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1295400" y="5562600"/>
            <a:ext cx="593432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p(G)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52800" y="1295400"/>
            <a:ext cx="1143000" cy="2057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3505200"/>
            <a:ext cx="11430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752600" y="3124200"/>
            <a:ext cx="1524000" cy="2438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572000" y="3962400"/>
            <a:ext cx="1143000" cy="1447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ibbsWalk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1564" y="4103133"/>
            <a:ext cx="3149600" cy="2362200"/>
          </a:xfrm>
          <a:prstGeom prst="rect">
            <a:avLst/>
          </a:prstGeom>
        </p:spPr>
      </p:pic>
      <p:pic>
        <p:nvPicPr>
          <p:cNvPr id="7" name="Picture 6" descr="LanczosWalk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6608" y="4103132"/>
            <a:ext cx="2891192" cy="2412649"/>
          </a:xfrm>
          <a:prstGeom prst="rect">
            <a:avLst/>
          </a:prstGeom>
        </p:spPr>
      </p:pic>
      <p:pic>
        <p:nvPicPr>
          <p:cNvPr id="10" name="Picture 9" descr="ChebySamp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6849" y="4103134"/>
            <a:ext cx="2956751" cy="23923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3733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Sampling  y ~ N(0,A</a:t>
            </a:r>
            <a:r>
              <a:rPr lang="en-US" b="1" baseline="30000" dirty="0" smtClean="0">
                <a:solidFill>
                  <a:srgbClr val="00B050"/>
                </a:solidFill>
              </a:rPr>
              <a:t>-1</a:t>
            </a:r>
            <a:r>
              <a:rPr lang="en-US" b="1" dirty="0" smtClean="0">
                <a:solidFill>
                  <a:srgbClr val="00B050"/>
                </a:solidFill>
              </a:rPr>
              <a:t>):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52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iterative </a:t>
            </a:r>
            <a:r>
              <a:rPr lang="en-US" sz="2800" b="1" dirty="0" smtClean="0">
                <a:solidFill>
                  <a:srgbClr val="00B050"/>
                </a:solidFill>
              </a:rPr>
              <a:t>samplers of N(0, A</a:t>
            </a:r>
            <a:r>
              <a:rPr lang="en-US" sz="2800" b="1" baseline="30000" dirty="0" smtClean="0">
                <a:solidFill>
                  <a:srgbClr val="00B050"/>
                </a:solidFill>
              </a:rPr>
              <a:t>-1</a:t>
            </a:r>
            <a:r>
              <a:rPr lang="en-US" sz="2800" b="1" dirty="0" smtClean="0">
                <a:solidFill>
                  <a:srgbClr val="00B050"/>
                </a:solidFill>
              </a:rPr>
              <a:t>) </a:t>
            </a:r>
            <a:r>
              <a:rPr lang="en-US" sz="2800" b="1" dirty="0" smtClean="0"/>
              <a:t>are available?  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324601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Gibbs                                       </a:t>
            </a:r>
            <a:r>
              <a:rPr lang="en-US" dirty="0" err="1" smtClean="0"/>
              <a:t>Chebyshev</a:t>
            </a:r>
            <a:r>
              <a:rPr lang="en-US" dirty="0" smtClean="0"/>
              <a:t>-Gibbs                               CG-</a:t>
            </a:r>
            <a:r>
              <a:rPr lang="en-US" dirty="0" err="1" smtClean="0"/>
              <a:t>Lanczos</a:t>
            </a:r>
            <a:r>
              <a:rPr lang="en-US" dirty="0" smtClean="0"/>
              <a:t> sampler</a:t>
            </a:r>
            <a:endParaRPr lang="en-US" dirty="0"/>
          </a:p>
        </p:txBody>
      </p:sp>
      <p:pic>
        <p:nvPicPr>
          <p:cNvPr id="16" name="Picture 15" descr="GSWal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836" y="1005840"/>
            <a:ext cx="3013364" cy="2440090"/>
          </a:xfrm>
          <a:prstGeom prst="rect">
            <a:avLst/>
          </a:prstGeom>
        </p:spPr>
      </p:pic>
      <p:pic>
        <p:nvPicPr>
          <p:cNvPr id="17" name="Picture 16" descr="CGWal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990599"/>
            <a:ext cx="3047999" cy="2468136"/>
          </a:xfrm>
          <a:prstGeom prst="rect">
            <a:avLst/>
          </a:prstGeom>
        </p:spPr>
      </p:pic>
      <p:pic>
        <p:nvPicPr>
          <p:cNvPr id="18" name="Picture 17" descr="ChebyWal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69045" y="1005839"/>
            <a:ext cx="3086561" cy="24993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" y="6974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Solving  Ax=b: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32882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Gauss-Seidel                             </a:t>
            </a:r>
            <a:r>
              <a:rPr lang="en-US" dirty="0" err="1" smtClean="0"/>
              <a:t>Chebyshev</a:t>
            </a:r>
            <a:r>
              <a:rPr lang="en-US" dirty="0" smtClean="0"/>
              <a:t>-GS                                               CG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35162"/>
          </a:xfrm>
        </p:spPr>
        <p:txBody>
          <a:bodyPr>
            <a:normAutofit/>
          </a:bodyPr>
          <a:lstStyle/>
          <a:p>
            <a:r>
              <a:rPr lang="en-US" dirty="0" smtClean="0"/>
              <a:t>We study iterative samplers of </a:t>
            </a:r>
            <a:br>
              <a:rPr lang="en-US" dirty="0" smtClean="0"/>
            </a:br>
            <a:r>
              <a:rPr lang="en-US" dirty="0" smtClean="0"/>
              <a:t>N(0, A</a:t>
            </a:r>
            <a:r>
              <a:rPr lang="en-US" baseline="30000" dirty="0" smtClean="0"/>
              <a:t>-1</a:t>
            </a:r>
            <a:r>
              <a:rPr lang="en-US" dirty="0" smtClean="0"/>
              <a:t>) of the form: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382000" cy="2590799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i="1" dirty="0" smtClean="0"/>
              <a:t>Split</a:t>
            </a:r>
            <a:r>
              <a:rPr lang="en-US" dirty="0" smtClean="0"/>
              <a:t> the precision matrix </a:t>
            </a:r>
            <a:r>
              <a:rPr lang="en-US" dirty="0" smtClean="0">
                <a:solidFill>
                  <a:srgbClr val="FF0000"/>
                </a:solidFill>
              </a:rPr>
              <a:t>A = M - N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M </a:t>
            </a:r>
            <a:r>
              <a:rPr lang="en-US" dirty="0" smtClean="0"/>
              <a:t>invertible. </a:t>
            </a:r>
          </a:p>
          <a:p>
            <a:pPr>
              <a:buNone/>
            </a:pPr>
            <a:r>
              <a:rPr lang="en-US" dirty="0" smtClean="0"/>
              <a:t>2. Sample </a:t>
            </a:r>
            <a:r>
              <a:rPr lang="en-US" dirty="0" smtClean="0">
                <a:solidFill>
                  <a:srgbClr val="00B050"/>
                </a:solidFill>
              </a:rPr>
              <a:t>c</a:t>
            </a:r>
            <a:r>
              <a:rPr lang="en-US" baseline="30000" dirty="0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~ N(0, (2-v</a:t>
            </a:r>
            <a:r>
              <a:rPr lang="en-US" baseline="-25000" dirty="0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)/</a:t>
            </a:r>
            <a:r>
              <a:rPr lang="en-US" dirty="0" err="1" smtClean="0">
                <a:solidFill>
                  <a:srgbClr val="00B050"/>
                </a:solidFill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( (2 – </a:t>
            </a:r>
            <a:r>
              <a:rPr lang="en-US" dirty="0" err="1" smtClean="0">
                <a:solidFill>
                  <a:srgbClr val="00B050"/>
                </a:solidFill>
              </a:rPr>
              <a:t>u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)/ </a:t>
            </a:r>
            <a:r>
              <a:rPr lang="en-US" dirty="0" err="1" smtClean="0">
                <a:solidFill>
                  <a:srgbClr val="00B050"/>
                </a:solidFill>
              </a:rPr>
              <a:t>u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baseline="-25000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M</a:t>
            </a:r>
            <a:r>
              <a:rPr lang="en-US" baseline="30000" dirty="0" smtClean="0">
                <a:solidFill>
                  <a:srgbClr val="00B050"/>
                </a:solidFill>
              </a:rPr>
              <a:t>T</a:t>
            </a:r>
            <a:r>
              <a:rPr lang="en-US" dirty="0" smtClean="0">
                <a:solidFill>
                  <a:srgbClr val="00B050"/>
                </a:solidFill>
              </a:rPr>
              <a:t> + N)</a:t>
            </a:r>
          </a:p>
          <a:p>
            <a:pPr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dirty="0" smtClean="0"/>
              <a:t>3.</a:t>
            </a:r>
            <a:r>
              <a:rPr lang="en-US" dirty="0" smtClean="0">
                <a:solidFill>
                  <a:srgbClr val="00B050"/>
                </a:solidFill>
              </a:rPr>
              <a:t> y</a:t>
            </a:r>
            <a:r>
              <a:rPr lang="en-US" baseline="30000" dirty="0" smtClean="0">
                <a:solidFill>
                  <a:srgbClr val="00B050"/>
                </a:solidFill>
              </a:rPr>
              <a:t>k+1</a:t>
            </a:r>
            <a:r>
              <a:rPr lang="en-US" dirty="0" smtClean="0">
                <a:solidFill>
                  <a:srgbClr val="00B050"/>
                </a:solidFill>
              </a:rPr>
              <a:t> = (1- </a:t>
            </a:r>
            <a:r>
              <a:rPr lang="en-US" dirty="0" err="1" smtClean="0">
                <a:solidFill>
                  <a:srgbClr val="00B050"/>
                </a:solidFill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 y</a:t>
            </a:r>
            <a:r>
              <a:rPr lang="en-US" baseline="30000" dirty="0" smtClean="0">
                <a:solidFill>
                  <a:srgbClr val="00B050"/>
                </a:solidFill>
              </a:rPr>
              <a:t>k-1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err="1" smtClean="0">
                <a:solidFill>
                  <a:srgbClr val="00B050"/>
                </a:solidFill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y</a:t>
            </a:r>
            <a:r>
              <a:rPr lang="en-US" baseline="30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 + </a:t>
            </a:r>
            <a:r>
              <a:rPr lang="en-US" dirty="0" err="1" smtClean="0">
                <a:solidFill>
                  <a:srgbClr val="00B050"/>
                </a:solidFill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u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M</a:t>
            </a:r>
            <a:r>
              <a:rPr lang="en-US" baseline="30000" dirty="0" smtClean="0">
                <a:solidFill>
                  <a:srgbClr val="00B050"/>
                </a:solidFill>
              </a:rPr>
              <a:t>-1</a:t>
            </a:r>
            <a:r>
              <a:rPr lang="en-US" dirty="0" smtClean="0">
                <a:solidFill>
                  <a:srgbClr val="00B050"/>
                </a:solidFill>
              </a:rPr>
              <a:t> (c</a:t>
            </a:r>
            <a:r>
              <a:rPr lang="en-US" baseline="30000" dirty="0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-A </a:t>
            </a:r>
            <a:r>
              <a:rPr lang="en-US" dirty="0" err="1" smtClean="0">
                <a:solidFill>
                  <a:srgbClr val="00B050"/>
                </a:solidFill>
              </a:rPr>
              <a:t>y</a:t>
            </a:r>
            <a:r>
              <a:rPr lang="en-US" baseline="30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.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4. Check for convergence: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Quit if “the difference” between </a:t>
            </a:r>
            <a:r>
              <a:rPr lang="en-US" dirty="0" smtClean="0">
                <a:solidFill>
                  <a:srgbClr val="00B050"/>
                </a:solidFill>
              </a:rPr>
              <a:t>N(0, </a:t>
            </a:r>
            <a:r>
              <a:rPr lang="en-US" dirty="0" err="1" smtClean="0">
                <a:solidFill>
                  <a:srgbClr val="00B050"/>
                </a:solidFill>
              </a:rPr>
              <a:t>Var</a:t>
            </a:r>
            <a:r>
              <a:rPr lang="en-US" dirty="0" smtClean="0">
                <a:solidFill>
                  <a:srgbClr val="00B050"/>
                </a:solidFill>
              </a:rPr>
              <a:t>(y</a:t>
            </a:r>
            <a:r>
              <a:rPr lang="en-US" baseline="30000" dirty="0" smtClean="0">
                <a:solidFill>
                  <a:srgbClr val="00B050"/>
                </a:solidFill>
              </a:rPr>
              <a:t>k+1</a:t>
            </a:r>
            <a:r>
              <a:rPr lang="en-US" dirty="0" smtClean="0">
                <a:solidFill>
                  <a:srgbClr val="00B050"/>
                </a:solidFill>
              </a:rPr>
              <a:t>))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N(0, A</a:t>
            </a:r>
            <a:r>
              <a:rPr lang="en-US" baseline="30000" dirty="0" smtClean="0">
                <a:solidFill>
                  <a:srgbClr val="00B050"/>
                </a:solidFill>
              </a:rPr>
              <a:t>-1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 is small</a:t>
            </a:r>
            <a:r>
              <a:rPr lang="en-US" dirty="0"/>
              <a:t>.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Otherwise, update linear </a:t>
            </a:r>
            <a:r>
              <a:rPr lang="en-US" dirty="0" smtClean="0">
                <a:solidFill>
                  <a:srgbClr val="FF0000"/>
                </a:solidFill>
              </a:rPr>
              <a:t>solver</a:t>
            </a:r>
            <a:r>
              <a:rPr lang="en-US" dirty="0" smtClean="0"/>
              <a:t> parameters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, go to step 2.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181600"/>
            <a:ext cx="2667000" cy="1200329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Need to be able to inexpensively solve M u = r</a:t>
            </a:r>
          </a:p>
        </p:txBody>
      </p:sp>
      <p:sp>
        <p:nvSpPr>
          <p:cNvPr id="6" name="Oval 5"/>
          <p:cNvSpPr/>
          <p:nvPr/>
        </p:nvSpPr>
        <p:spPr>
          <a:xfrm>
            <a:off x="4038600" y="3048000"/>
            <a:ext cx="838200" cy="457200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5181600"/>
            <a:ext cx="2209800" cy="1200329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Need to be able to easily sample c</a:t>
            </a:r>
            <a:r>
              <a:rPr lang="en-US" sz="2400" baseline="30000" dirty="0" smtClean="0"/>
              <a:t>k</a:t>
            </a:r>
            <a:endParaRPr lang="en-US" sz="2400" dirty="0" smtClean="0"/>
          </a:p>
        </p:txBody>
      </p:sp>
      <p:sp>
        <p:nvSpPr>
          <p:cNvPr id="8" name="Oval 7"/>
          <p:cNvSpPr/>
          <p:nvPr/>
        </p:nvSpPr>
        <p:spPr>
          <a:xfrm>
            <a:off x="1600200" y="2286000"/>
            <a:ext cx="4648200" cy="685800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5181600"/>
            <a:ext cx="3505200" cy="1569660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Given M, it’s the same cost per iteration regardless of acceleration method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152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For example …  </a:t>
            </a:r>
            <a:endParaRPr lang="en-US" sz="2800" b="1" dirty="0"/>
          </a:p>
        </p:txBody>
      </p:sp>
      <p:pic>
        <p:nvPicPr>
          <p:cNvPr id="16" name="Picture 15" descr="GibbsWalk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1564" y="1752601"/>
            <a:ext cx="3149600" cy="2362200"/>
          </a:xfrm>
          <a:prstGeom prst="rect">
            <a:avLst/>
          </a:prstGeom>
        </p:spPr>
      </p:pic>
      <p:pic>
        <p:nvPicPr>
          <p:cNvPr id="18" name="Picture 17" descr="LanczosWalk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6608" y="1752600"/>
            <a:ext cx="2891192" cy="2412649"/>
          </a:xfrm>
          <a:prstGeom prst="rect">
            <a:avLst/>
          </a:prstGeom>
        </p:spPr>
      </p:pic>
      <p:pic>
        <p:nvPicPr>
          <p:cNvPr id="23" name="Picture 22" descr="ChebySamp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6849" y="1752602"/>
            <a:ext cx="2956751" cy="239235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57200" y="3974069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Gibbs                                       </a:t>
            </a:r>
            <a:r>
              <a:rPr lang="en-US" dirty="0" err="1" smtClean="0"/>
              <a:t>Chebyshev</a:t>
            </a:r>
            <a:r>
              <a:rPr lang="en-US" dirty="0" smtClean="0"/>
              <a:t>-Gibbs                                      CG-</a:t>
            </a:r>
            <a:r>
              <a:rPr lang="en-US" dirty="0" err="1" smtClean="0"/>
              <a:t>Lanczos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8229600" cy="10668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y</a:t>
            </a:r>
            <a:r>
              <a:rPr lang="en-US" sz="2800" baseline="30000" dirty="0" smtClean="0">
                <a:solidFill>
                  <a:srgbClr val="00B050"/>
                </a:solidFill>
              </a:rPr>
              <a:t>k+1</a:t>
            </a:r>
            <a:r>
              <a:rPr lang="en-US" sz="2800" dirty="0" smtClean="0">
                <a:solidFill>
                  <a:srgbClr val="00B050"/>
                </a:solidFill>
              </a:rPr>
              <a:t> = (1- </a:t>
            </a:r>
            <a:r>
              <a:rPr lang="en-US" sz="2800" dirty="0" err="1" smtClean="0">
                <a:solidFill>
                  <a:srgbClr val="00B05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) y</a:t>
            </a:r>
            <a:r>
              <a:rPr lang="en-US" sz="2800" baseline="30000" dirty="0" smtClean="0">
                <a:solidFill>
                  <a:srgbClr val="00B050"/>
                </a:solidFill>
              </a:rPr>
              <a:t>k-1</a:t>
            </a:r>
            <a:r>
              <a:rPr lang="en-US" sz="2800" dirty="0" smtClean="0">
                <a:solidFill>
                  <a:srgbClr val="00B050"/>
                </a:solidFill>
              </a:rPr>
              <a:t> + </a:t>
            </a:r>
            <a:r>
              <a:rPr lang="en-US" sz="2800" dirty="0" err="1" smtClean="0">
                <a:solidFill>
                  <a:srgbClr val="00B05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y</a:t>
            </a:r>
            <a:r>
              <a:rPr lang="en-US" sz="2800" baseline="30000" dirty="0" err="1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  + </a:t>
            </a:r>
            <a:r>
              <a:rPr lang="en-US" sz="2800" dirty="0" err="1" smtClean="0">
                <a:solidFill>
                  <a:srgbClr val="00B05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u</a:t>
            </a:r>
            <a:r>
              <a:rPr lang="en-US" sz="28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 M</a:t>
            </a:r>
            <a:r>
              <a:rPr lang="en-US" sz="2800" baseline="30000" dirty="0" smtClean="0">
                <a:solidFill>
                  <a:srgbClr val="00B050"/>
                </a:solidFill>
              </a:rPr>
              <a:t>-1</a:t>
            </a:r>
            <a:r>
              <a:rPr lang="en-US" sz="2800" dirty="0" smtClean="0">
                <a:solidFill>
                  <a:srgbClr val="00B050"/>
                </a:solidFill>
              </a:rPr>
              <a:t> (c</a:t>
            </a:r>
            <a:r>
              <a:rPr lang="en-US" sz="2800" baseline="30000" dirty="0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 -A </a:t>
            </a:r>
            <a:r>
              <a:rPr lang="en-US" sz="2800" dirty="0" err="1" smtClean="0">
                <a:solidFill>
                  <a:srgbClr val="00B050"/>
                </a:solidFill>
              </a:rPr>
              <a:t>y</a:t>
            </a:r>
            <a:r>
              <a:rPr lang="en-US" sz="2800" baseline="30000" dirty="0" err="1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)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c</a:t>
            </a:r>
            <a:r>
              <a:rPr lang="en-US" sz="2800" baseline="30000" dirty="0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 ~ N(0, (2-v</a:t>
            </a:r>
            <a:r>
              <a:rPr lang="en-US" sz="2800" baseline="-25000" dirty="0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)/</a:t>
            </a:r>
            <a:r>
              <a:rPr lang="en-US" sz="2800" dirty="0" err="1" smtClean="0">
                <a:solidFill>
                  <a:srgbClr val="00B05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 ( (2 – </a:t>
            </a:r>
            <a:r>
              <a:rPr lang="en-US" sz="2800" dirty="0" err="1" smtClean="0">
                <a:solidFill>
                  <a:srgbClr val="00B050"/>
                </a:solidFill>
              </a:rPr>
              <a:t>u</a:t>
            </a:r>
            <a:r>
              <a:rPr lang="en-US" sz="28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)/ </a:t>
            </a:r>
            <a:r>
              <a:rPr lang="en-US" sz="2800" dirty="0" err="1" smtClean="0">
                <a:solidFill>
                  <a:srgbClr val="00B050"/>
                </a:solidFill>
              </a:rPr>
              <a:t>u</a:t>
            </a:r>
            <a:r>
              <a:rPr lang="en-US" sz="28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800" baseline="-250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M</a:t>
            </a:r>
            <a:r>
              <a:rPr lang="en-US" sz="2800" baseline="30000" dirty="0" smtClean="0">
                <a:solidFill>
                  <a:srgbClr val="00B050"/>
                </a:solidFill>
              </a:rPr>
              <a:t>T</a:t>
            </a:r>
            <a:r>
              <a:rPr lang="en-US" sz="2800" dirty="0" smtClean="0">
                <a:solidFill>
                  <a:srgbClr val="00B050"/>
                </a:solidFill>
              </a:rPr>
              <a:t> + N)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4343401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en-US" sz="2800" baseline="-25000" dirty="0" smtClean="0">
                <a:solidFill>
                  <a:srgbClr val="FF0000"/>
                </a:solidFill>
              </a:rPr>
              <a:t>GS</a:t>
            </a:r>
            <a:r>
              <a:rPr lang="en-US" sz="2800" dirty="0" smtClean="0">
                <a:solidFill>
                  <a:srgbClr val="FF0000"/>
                </a:solidFill>
              </a:rPr>
              <a:t> = D + L</a:t>
            </a:r>
            <a:r>
              <a:rPr lang="en-US" sz="2800" dirty="0" smtClean="0"/>
              <a:t>,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dirty="0" err="1" smtClean="0">
                <a:solidFill>
                  <a:srgbClr val="FF0000"/>
                </a:solidFill>
              </a:rPr>
              <a:t>u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= 1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429000" y="4318576"/>
            <a:ext cx="2667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 = </a:t>
            </a:r>
            <a:r>
              <a:rPr lang="pl-PL" sz="2400" dirty="0" smtClean="0">
                <a:solidFill>
                  <a:srgbClr val="FF0000"/>
                </a:solidFill>
              </a:rPr>
              <a:t>M</a:t>
            </a:r>
            <a:r>
              <a:rPr lang="en-US" sz="2400" baseline="-25000" dirty="0" smtClean="0">
                <a:solidFill>
                  <a:srgbClr val="FF0000"/>
                </a:solidFill>
              </a:rPr>
              <a:t>GS</a:t>
            </a:r>
            <a:r>
              <a:rPr lang="pl-PL" sz="2400" dirty="0" smtClean="0">
                <a:solidFill>
                  <a:srgbClr val="FF0000"/>
                </a:solidFill>
              </a:rPr>
              <a:t> D M</a:t>
            </a:r>
            <a:r>
              <a:rPr lang="en-US" sz="2400" baseline="30000" dirty="0" smtClean="0">
                <a:solidFill>
                  <a:srgbClr val="FF0000"/>
                </a:solidFill>
              </a:rPr>
              <a:t>T</a:t>
            </a:r>
            <a:r>
              <a:rPr lang="en-US" sz="2400" b="0" i="0" u="none" strike="noStrike" baseline="-25000" dirty="0" smtClean="0">
                <a:solidFill>
                  <a:srgbClr val="FF0000"/>
                </a:solidFill>
                <a:latin typeface="+mn-lt"/>
              </a:rPr>
              <a:t>GS</a:t>
            </a:r>
            <a:r>
              <a:rPr lang="en-US" sz="2400" b="0" i="0" u="none" strike="noStrike" dirty="0" smtClean="0">
                <a:latin typeface="+mn-lt"/>
              </a:rPr>
              <a:t>,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dirty="0" err="1" smtClean="0">
                <a:solidFill>
                  <a:srgbClr val="FF0000"/>
                </a:solidFill>
              </a:rPr>
              <a:t>u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are functions of the 2 extreme </a:t>
            </a:r>
            <a:r>
              <a:rPr lang="en-US" sz="2400" dirty="0" err="1" smtClean="0"/>
              <a:t>eigenvalues</a:t>
            </a:r>
            <a:r>
              <a:rPr lang="en-US" sz="2400" dirty="0" smtClean="0"/>
              <a:t> of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I-G=M</a:t>
            </a:r>
            <a:r>
              <a:rPr lang="en-US" sz="2400" baseline="30000" dirty="0" smtClean="0">
                <a:solidFill>
                  <a:srgbClr val="FF0000"/>
                </a:solidFill>
              </a:rPr>
              <a:t>-1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3200" y="4318576"/>
            <a:ext cx="2057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 = I</a:t>
            </a:r>
            <a:r>
              <a:rPr lang="en-US" sz="2800" dirty="0" smtClean="0"/>
              <a:t>,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, </a:t>
            </a:r>
            <a:r>
              <a:rPr lang="en-US" sz="2800" dirty="0" err="1" smtClean="0">
                <a:solidFill>
                  <a:srgbClr val="FF0000"/>
                </a:solidFill>
              </a:rPr>
              <a:t>u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are functions of the residuals </a:t>
            </a:r>
            <a:r>
              <a:rPr lang="en-US" sz="2800" dirty="0" smtClean="0">
                <a:solidFill>
                  <a:srgbClr val="FF0000"/>
                </a:solidFill>
              </a:rPr>
              <a:t>b - </a:t>
            </a:r>
            <a:r>
              <a:rPr lang="en-US" sz="2800" dirty="0" err="1" smtClean="0">
                <a:solidFill>
                  <a:srgbClr val="FF0000"/>
                </a:solidFill>
              </a:rPr>
              <a:t>Ax</a:t>
            </a:r>
            <a:r>
              <a:rPr lang="en-US" sz="2800" baseline="30000" dirty="0" err="1" smtClean="0">
                <a:solidFill>
                  <a:srgbClr val="FF0000"/>
                </a:solidFill>
              </a:rPr>
              <a:t>k</a:t>
            </a:r>
            <a:endParaRPr lang="en-US" sz="2800" dirty="0" smtClean="0">
              <a:solidFill>
                <a:srgbClr val="00B050"/>
              </a:solidFill>
            </a:endParaRP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bbsWalk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1564" y="1600201"/>
            <a:ext cx="3149600" cy="2362200"/>
          </a:xfrm>
          <a:prstGeom prst="rect">
            <a:avLst/>
          </a:prstGeom>
        </p:spPr>
      </p:pic>
      <p:pic>
        <p:nvPicPr>
          <p:cNvPr id="18" name="Picture 17" descr="LanczosWalk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6608" y="1600200"/>
            <a:ext cx="2891192" cy="2412649"/>
          </a:xfrm>
          <a:prstGeom prst="rect">
            <a:avLst/>
          </a:prstGeom>
        </p:spPr>
      </p:pic>
      <p:pic>
        <p:nvPicPr>
          <p:cNvPr id="23" name="Picture 22" descr="ChebySamp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6849" y="1600202"/>
            <a:ext cx="2956751" cy="239235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57200" y="3821669"/>
            <a:ext cx="5105400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Gibbs                                       </a:t>
            </a:r>
            <a:r>
              <a:rPr lang="en-US" dirty="0" err="1" smtClean="0"/>
              <a:t>Chebyshev</a:t>
            </a:r>
            <a:r>
              <a:rPr lang="en-US" dirty="0" smtClean="0"/>
              <a:t>-Gibbs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215825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P</a:t>
            </a:r>
            <a:r>
              <a:rPr lang="en-US" sz="32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3200" dirty="0" smtClean="0">
                <a:solidFill>
                  <a:srgbClr val="00B050"/>
                </a:solidFill>
              </a:rPr>
              <a:t>(I-G) = G</a:t>
            </a:r>
            <a:r>
              <a:rPr lang="en-US" sz="3200" baseline="30000" dirty="0" smtClean="0">
                <a:solidFill>
                  <a:srgbClr val="00B050"/>
                </a:solidFill>
              </a:rPr>
              <a:t>k</a:t>
            </a:r>
            <a:r>
              <a:rPr lang="en-US" sz="3200" dirty="0" smtClean="0"/>
              <a:t>,</a:t>
            </a:r>
          </a:p>
          <a:p>
            <a:endParaRPr lang="en-US" sz="8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smtClean="0"/>
              <a:t>with error reduction factor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4215825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Var</a:t>
            </a:r>
            <a:r>
              <a:rPr lang="en-US" sz="2000" dirty="0" smtClean="0"/>
              <a:t>(</a:t>
            </a:r>
            <a:r>
              <a:rPr lang="en-US" sz="2000" dirty="0" err="1" smtClean="0"/>
              <a:t>y</a:t>
            </a:r>
            <a:r>
              <a:rPr lang="en-US" sz="2000" baseline="30000" dirty="0" err="1" smtClean="0"/>
              <a:t>k</a:t>
            </a:r>
            <a:r>
              <a:rPr lang="en-US" sz="2000" dirty="0" smtClean="0"/>
              <a:t>) is the </a:t>
            </a:r>
            <a:r>
              <a:rPr lang="en-US" sz="2000" dirty="0" err="1" smtClean="0"/>
              <a:t>k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order 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CG </a:t>
            </a:r>
            <a:r>
              <a:rPr lang="en-US" sz="2000" dirty="0" smtClean="0"/>
              <a:t>polynomial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4001631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</a:rPr>
              <a:t>P</a:t>
            </a:r>
            <a:r>
              <a:rPr lang="en-US" sz="32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3200" dirty="0" smtClean="0">
                <a:solidFill>
                  <a:srgbClr val="00B050"/>
                </a:solidFill>
              </a:rPr>
              <a:t>(I-G)</a:t>
            </a:r>
            <a:r>
              <a:rPr lang="en-US" sz="2000" dirty="0" smtClean="0">
                <a:solidFill>
                  <a:srgbClr val="00B050"/>
                </a:solidFill>
              </a:rPr>
              <a:t>  </a:t>
            </a:r>
          </a:p>
          <a:p>
            <a:pPr algn="ctr"/>
            <a:r>
              <a:rPr lang="en-US" sz="2000" dirty="0" err="1" smtClean="0"/>
              <a:t>k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order </a:t>
            </a:r>
            <a:r>
              <a:rPr lang="en-US" sz="2000" dirty="0" err="1" smtClean="0">
                <a:solidFill>
                  <a:srgbClr val="00B050"/>
                </a:solidFill>
              </a:rPr>
              <a:t>Chebyshev</a:t>
            </a:r>
            <a:r>
              <a:rPr lang="en-US" sz="2000" dirty="0" smtClean="0"/>
              <a:t> </a:t>
            </a:r>
            <a:r>
              <a:rPr lang="en-US" sz="2000" dirty="0" err="1" smtClean="0"/>
              <a:t>polyomial</a:t>
            </a:r>
            <a:r>
              <a:rPr lang="en-US" sz="2000" dirty="0" smtClean="0"/>
              <a:t>, 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000" dirty="0" smtClean="0"/>
              <a:t>optimal asymptotic average reduction factor is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769947"/>
            <a:ext cx="2819400" cy="754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(A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- </a:t>
            </a:r>
            <a:r>
              <a:rPr lang="en-US" sz="2000" dirty="0" err="1" smtClean="0"/>
              <a:t>Var</a:t>
            </a:r>
            <a:r>
              <a:rPr lang="en-US" sz="2000" dirty="0" smtClean="0"/>
              <a:t>(</a:t>
            </a:r>
            <a:r>
              <a:rPr lang="en-US" sz="2000" dirty="0" err="1" smtClean="0"/>
              <a:t>y</a:t>
            </a:r>
            <a:r>
              <a:rPr lang="en-US" sz="2000" baseline="30000" dirty="0" err="1" smtClean="0"/>
              <a:t>k</a:t>
            </a:r>
            <a:r>
              <a:rPr lang="en-US" sz="2000" dirty="0" smtClean="0"/>
              <a:t>))v  = 0</a:t>
            </a:r>
          </a:p>
          <a:p>
            <a:pPr algn="ctr"/>
            <a:endParaRPr lang="en-US" sz="500" dirty="0" smtClean="0"/>
          </a:p>
          <a:p>
            <a:pPr algn="ctr"/>
            <a:r>
              <a:rPr lang="en-US" dirty="0" smtClean="0"/>
              <a:t>for any </a:t>
            </a:r>
            <a:r>
              <a:rPr lang="en-US" dirty="0" err="1" smtClean="0"/>
              <a:t>Krylov</a:t>
            </a:r>
            <a:r>
              <a:rPr lang="en-US" dirty="0" smtClean="0"/>
              <a:t> vector v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3810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CG-</a:t>
            </a:r>
            <a:r>
              <a:rPr lang="en-US" dirty="0" err="1" smtClean="0"/>
              <a:t>Lanczos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5638800" cy="9144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smtClean="0"/>
              <a:t>(E(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k</a:t>
            </a:r>
            <a:r>
              <a:rPr lang="en-US" sz="2400" dirty="0" smtClean="0"/>
              <a:t>) - 0)=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400" dirty="0" smtClean="0">
                <a:solidFill>
                  <a:srgbClr val="00B050"/>
                </a:solidFill>
              </a:rPr>
              <a:t>(I-G)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(E(y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) – 0)      </a:t>
            </a:r>
          </a:p>
          <a:p>
            <a:pPr algn="ctr">
              <a:buNone/>
            </a:pPr>
            <a:r>
              <a:rPr lang="en-US" sz="2400" dirty="0" smtClean="0"/>
              <a:t>(A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- </a:t>
            </a:r>
            <a:r>
              <a:rPr lang="en-US" sz="2400" dirty="0" err="1" smtClean="0"/>
              <a:t>Var</a:t>
            </a:r>
            <a:r>
              <a:rPr lang="en-US" sz="2400" dirty="0" smtClean="0"/>
              <a:t>(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k</a:t>
            </a:r>
            <a:r>
              <a:rPr lang="en-US" sz="2400" dirty="0" smtClean="0"/>
              <a:t>)) = </a:t>
            </a:r>
            <a:r>
              <a:rPr lang="en-US" sz="2400" dirty="0" err="1" smtClean="0">
                <a:solidFill>
                  <a:srgbClr val="00B05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400" dirty="0" smtClean="0">
                <a:solidFill>
                  <a:srgbClr val="00B050"/>
                </a:solidFill>
              </a:rPr>
              <a:t>(I-G)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(A</a:t>
            </a:r>
            <a:r>
              <a:rPr lang="en-US" sz="2400" baseline="30000" dirty="0" smtClean="0"/>
              <a:t>-1 </a:t>
            </a:r>
            <a:r>
              <a:rPr lang="en-US" sz="2400" dirty="0" smtClean="0"/>
              <a:t>- </a:t>
            </a:r>
            <a:r>
              <a:rPr lang="en-US" sz="2400" dirty="0" err="1" smtClean="0"/>
              <a:t>Var</a:t>
            </a:r>
            <a:r>
              <a:rPr lang="en-US" sz="2400" dirty="0" smtClean="0"/>
              <a:t>(y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))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400" dirty="0" smtClean="0">
                <a:solidFill>
                  <a:srgbClr val="00B050"/>
                </a:solidFill>
              </a:rPr>
              <a:t>(I-G)</a:t>
            </a:r>
            <a:r>
              <a:rPr lang="en-US" sz="2400" baseline="30000" dirty="0" smtClean="0">
                <a:solidFill>
                  <a:srgbClr val="00B050"/>
                </a:solidFill>
              </a:rPr>
              <a:t>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76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... and the sampler error decreases according to a polynomial,  </a:t>
            </a:r>
            <a:endParaRPr lang="en-US" sz="2400" b="1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3478213" y="6019800"/>
          <a:ext cx="2195512" cy="738188"/>
        </p:xfrm>
        <a:graphic>
          <a:graphicData uri="http://schemas.openxmlformats.org/presentationml/2006/ole">
            <p:oleObj spid="_x0000_s34817" name="Equation" r:id="rId7" imgW="1625400" imgH="545760" progId="Equation.3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1219200" y="5726668"/>
            <a:ext cx="671979" cy="3693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p(G)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53200" y="5410200"/>
            <a:ext cx="2209800" cy="1200329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converges in a finite number of steps* in a </a:t>
            </a:r>
            <a:r>
              <a:rPr lang="en-US" dirty="0" err="1" smtClean="0"/>
              <a:t>Krylov</a:t>
            </a:r>
            <a:r>
              <a:rPr lang="en-US" dirty="0" smtClean="0"/>
              <a:t> space</a:t>
            </a:r>
          </a:p>
          <a:p>
            <a:pPr algn="ctr"/>
            <a:r>
              <a:rPr lang="en-US" dirty="0" smtClean="0"/>
              <a:t>depending on </a:t>
            </a:r>
            <a:r>
              <a:rPr lang="en-US" dirty="0" err="1" smtClean="0"/>
              <a:t>eig</a:t>
            </a:r>
            <a:r>
              <a:rPr lang="en-US" dirty="0" smtClean="0"/>
              <a:t>(I-G)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22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985554"/>
          <a:ext cx="8458201" cy="5824744"/>
        </p:xfrm>
        <a:graphic>
          <a:graphicData uri="http://schemas.openxmlformats.org/drawingml/2006/table">
            <a:tbl>
              <a:tblPr/>
              <a:tblGrid>
                <a:gridCol w="1638887"/>
                <a:gridCol w="1561513"/>
                <a:gridCol w="1981200"/>
                <a:gridCol w="3276601"/>
              </a:tblGrid>
              <a:tr h="666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Type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Sampler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Literature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48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Stationary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n-US" sz="1600" baseline="-25000" dirty="0" err="1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=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1600" baseline="-25000" dirty="0" err="1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1600" baseline="-25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= 1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 fontAlgn="b"/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fontAlgn="b"/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fontAlgn="b"/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fontAlgn="b"/>
                      <a:endParaRPr lang="en-US" sz="1600" b="1" i="0" u="none" strike="noStrike" baseline="0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1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Matrix </a:t>
                      </a:r>
                      <a:r>
                        <a:rPr lang="en-US" sz="1600" dirty="0" err="1" smtClean="0"/>
                        <a:t>Splittings</a:t>
                      </a:r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Gibbs (Gauss-Seidel)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Adler 1981,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Goodman &amp; </a:t>
                      </a:r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Sokal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1989,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Amit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&amp; </a:t>
                      </a:r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Grenander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1991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48">
                <a:tc v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BF (SOR)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Barone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&amp; </a:t>
                      </a:r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Frigessi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1990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48">
                <a:tc v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REGS (SSOR)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Roberts &amp; </a:t>
                      </a:r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Sahu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1997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Generalized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Fox &amp; P 2013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48"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Multi-Grid</a:t>
                      </a:r>
                      <a:endParaRPr lang="en-US" sz="1600" dirty="0"/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Goodman &amp; </a:t>
                      </a:r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Sokal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1989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Liu &amp; </a:t>
                      </a:r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Sabatti</a:t>
                      </a:r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latin typeface="Calibri"/>
                        </a:rPr>
                        <a:t> 2000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040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Non-stationary</a:t>
                      </a:r>
                    </a:p>
                    <a:p>
                      <a:pPr algn="ctr" fontAlgn="b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Krylov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sampling with co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njugate directions</a:t>
                      </a: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Lanczos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Krylov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subspace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Schneider &amp; </a:t>
                      </a:r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Wilsky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2003</a:t>
                      </a:r>
                    </a:p>
                  </a:txBody>
                  <a:tcPr marL="9505" marR="9505" marT="950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040"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CD Sampler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Fox 2007</a:t>
                      </a:r>
                    </a:p>
                  </a:txBody>
                  <a:tcPr marL="9505" marR="9505" marT="950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883"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Heat Baths with CG, 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CG Sampler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Ceriotti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,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Bussi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&amp; 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Parrinello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2007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 &amp; Fox 2012</a:t>
                      </a:r>
                    </a:p>
                  </a:txBody>
                  <a:tcPr marL="9505" marR="9505" marT="950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883"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Krylov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sampling with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Lanczos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vectors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Lanczos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sampler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Simpson, Turner, &amp; </a:t>
                      </a:r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Pettitt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2008</a:t>
                      </a:r>
                    </a:p>
                    <a:p>
                      <a:pPr algn="ctr" fontAlgn="b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883"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Chebyshev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Fox &amp;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P 2013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My attempt at the historical development of </a:t>
            </a:r>
            <a:r>
              <a:rPr lang="en-US" sz="3200" u="sng" dirty="0" smtClean="0"/>
              <a:t>iterative</a:t>
            </a:r>
            <a:r>
              <a:rPr lang="en-US" sz="3200" dirty="0" smtClean="0"/>
              <a:t> Gaussian samplers: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657600" y="5029200"/>
            <a:ext cx="5257800" cy="533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1676400"/>
            <a:ext cx="6858000" cy="2057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7400" y="6324600"/>
            <a:ext cx="6858000" cy="4572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More details for some </a:t>
            </a:r>
            <a:r>
              <a:rPr lang="en-US" sz="3200" dirty="0" smtClean="0">
                <a:solidFill>
                  <a:srgbClr val="00B050"/>
                </a:solidFill>
              </a:rPr>
              <a:t>iterative Gaussian samplers </a:t>
            </a:r>
            <a:endParaRPr lang="en-US" sz="3200" dirty="0">
              <a:solidFill>
                <a:srgbClr val="00B05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914400"/>
          <a:ext cx="8305800" cy="5392995"/>
        </p:xfrm>
        <a:graphic>
          <a:graphicData uri="http://schemas.openxmlformats.org/drawingml/2006/table">
            <a:tbl>
              <a:tblPr/>
              <a:tblGrid>
                <a:gridCol w="1269768"/>
                <a:gridCol w="1473432"/>
                <a:gridCol w="1752600"/>
                <a:gridCol w="2248944"/>
                <a:gridCol w="1561056"/>
              </a:tblGrid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Type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Splitting: 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Var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(c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 N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convergence guaranteed*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if: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Stationary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n-US" sz="2000" baseline="-25000" dirty="0" err="1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=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2000" baseline="-25000" dirty="0" err="1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2000" baseline="-25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= 1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b="1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Richardson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1/w </a:t>
                      </a:r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I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2/w </a:t>
                      </a:r>
                      <a:r>
                        <a:rPr lang="en-US" sz="2400" b="0" i="0" u="none" strike="noStrike" dirty="0" smtClean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I</a:t>
                      </a:r>
                      <a:r>
                        <a:rPr lang="en-US" sz="24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- A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&lt; w &lt; 2/p(A)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Jacobi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2D - A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GS/Gibbs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 + L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always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SOR/BF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1/w D + L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(2-w)/w D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&lt; w &lt; 2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SSOR/REGS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w/(2-w) </a:t>
                      </a:r>
                      <a:r>
                        <a:rPr lang="pl-PL" sz="2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2000" b="0" i="0" u="none" strike="noStrike" baseline="-2500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SOR</a:t>
                      </a:r>
                      <a:r>
                        <a:rPr lang="pl-PL" sz="2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 </a:t>
                      </a:r>
                      <a:r>
                        <a:rPr lang="pl-PL" sz="2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2000" b="0" i="0" u="none" strike="noStrike" baseline="3000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T</a:t>
                      </a:r>
                      <a:r>
                        <a:rPr lang="en-US" sz="2000" b="0" i="0" u="none" strike="noStrike" baseline="-25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SOR</a:t>
                      </a:r>
                      <a:endParaRPr lang="pl-PL" sz="2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w/(2 - w</a:t>
                      </a:r>
                      <a:r>
                        <a:rPr lang="pl-PL" sz="24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)</a:t>
                      </a:r>
                      <a:endParaRPr lang="en-US" sz="2400" b="0" i="0" u="none" strike="noStrike" dirty="0" smtClean="0">
                        <a:solidFill>
                          <a:srgbClr val="00B05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l-PL" sz="24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(</a:t>
                      </a:r>
                      <a:r>
                        <a:rPr lang="pl-PL" sz="2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M</a:t>
                      </a:r>
                      <a:r>
                        <a:rPr lang="en-US" sz="2400" b="0" i="0" u="none" strike="noStrike" baseline="-250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SOR</a:t>
                      </a:r>
                      <a:r>
                        <a:rPr lang="pl-PL" sz="24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D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B050"/>
                          </a:solidFill>
                          <a:latin typeface="Calibri"/>
                        </a:rPr>
                        <a:t>-1</a:t>
                      </a:r>
                      <a:r>
                        <a:rPr lang="en-US" sz="24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 </a:t>
                      </a:r>
                      <a:r>
                        <a:rPr lang="pl-PL" sz="2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M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T</a:t>
                      </a:r>
                      <a:r>
                        <a:rPr lang="en-US" sz="2400" b="0" i="0" u="none" strike="noStrike" baseline="-250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SOR</a:t>
                      </a:r>
                      <a:r>
                        <a:rPr lang="pl-PL" sz="24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 </a:t>
                      </a:r>
                      <a:r>
                        <a:rPr lang="pl-PL" sz="24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+ </a:t>
                      </a:r>
                      <a:endParaRPr lang="en-US" sz="2400" b="0" i="0" u="none" strike="noStrike" dirty="0" smtClean="0">
                        <a:solidFill>
                          <a:srgbClr val="00B05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l-PL" sz="24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N</a:t>
                      </a:r>
                      <a:r>
                        <a:rPr lang="en-US" sz="2400" b="0" i="0" u="none" strike="noStrike" baseline="-25000" dirty="0" smtClean="0">
                          <a:solidFill>
                            <a:srgbClr val="00B050"/>
                          </a:solidFill>
                          <a:latin typeface="Calibri"/>
                        </a:rPr>
                        <a:t>SOR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B050"/>
                          </a:solidFill>
                          <a:latin typeface="Calibri"/>
                        </a:rPr>
                        <a:t> </a:t>
                      </a:r>
                      <a:r>
                        <a:rPr lang="pl-PL" sz="24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D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B050"/>
                          </a:solidFill>
                          <a:latin typeface="Calibri"/>
                        </a:rPr>
                        <a:t>-1</a:t>
                      </a:r>
                      <a:r>
                        <a:rPr lang="en-US" sz="24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 </a:t>
                      </a:r>
                      <a:r>
                        <a:rPr lang="pl-PL" sz="2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N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T</a:t>
                      </a:r>
                      <a:r>
                        <a:rPr lang="en-US" sz="2400" b="0" i="0" u="none" strike="noStrike" baseline="-250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SOR</a:t>
                      </a:r>
                      <a:r>
                        <a:rPr lang="pl-PL" sz="24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)</a:t>
                      </a:r>
                      <a:endParaRPr lang="pl-PL" sz="2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&lt; w &lt;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Non-stationary</a:t>
                      </a: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Chebyshev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Any symmetric splitting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(e.g., SSOR or Richardson)</a:t>
                      </a:r>
                    </a:p>
                    <a:p>
                      <a:pPr algn="ctr" fontAlgn="b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 smtClean="0"/>
                        <a:t>(2-</a:t>
                      </a:r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v</a:t>
                      </a:r>
                      <a:r>
                        <a:rPr lang="en-US" sz="2000" baseline="-25000" dirty="0" smtClean="0">
                          <a:solidFill>
                            <a:srgbClr val="00B050"/>
                          </a:solidFill>
                        </a:rPr>
                        <a:t>k</a:t>
                      </a:r>
                      <a:r>
                        <a:rPr lang="en-US" sz="2000" dirty="0" smtClean="0"/>
                        <a:t>)/</a:t>
                      </a:r>
                      <a:r>
                        <a:rPr lang="en-US" sz="2000" dirty="0" err="1" smtClean="0">
                          <a:solidFill>
                            <a:srgbClr val="00B050"/>
                          </a:solidFill>
                        </a:rPr>
                        <a:t>v</a:t>
                      </a:r>
                      <a:r>
                        <a:rPr lang="en-US" sz="2000" baseline="-25000" dirty="0" err="1" smtClean="0">
                          <a:solidFill>
                            <a:srgbClr val="00B050"/>
                          </a:solidFill>
                        </a:rPr>
                        <a:t>k</a:t>
                      </a:r>
                      <a:r>
                        <a:rPr lang="en-US" sz="2000" dirty="0" smtClean="0"/>
                        <a:t> ( (2 – </a:t>
                      </a:r>
                      <a:r>
                        <a:rPr lang="en-US" sz="2000" dirty="0" err="1" smtClean="0">
                          <a:solidFill>
                            <a:srgbClr val="00B050"/>
                          </a:solidFill>
                        </a:rPr>
                        <a:t>u</a:t>
                      </a:r>
                      <a:r>
                        <a:rPr lang="en-US" sz="2000" baseline="-25000" dirty="0" err="1" smtClean="0">
                          <a:solidFill>
                            <a:srgbClr val="00B050"/>
                          </a:solidFill>
                        </a:rPr>
                        <a:t>k</a:t>
                      </a:r>
                      <a:r>
                        <a:rPr lang="en-US" sz="2000" dirty="0" smtClean="0"/>
                        <a:t>)/ </a:t>
                      </a:r>
                      <a:r>
                        <a:rPr lang="en-US" sz="2000" dirty="0" err="1" smtClean="0">
                          <a:solidFill>
                            <a:srgbClr val="00B050"/>
                          </a:solidFill>
                        </a:rPr>
                        <a:t>u</a:t>
                      </a:r>
                      <a:r>
                        <a:rPr lang="en-US" sz="2000" baseline="-25000" dirty="0" err="1" smtClean="0">
                          <a:solidFill>
                            <a:srgbClr val="00B050"/>
                          </a:solidFill>
                        </a:rPr>
                        <a:t>k</a:t>
                      </a:r>
                      <a:r>
                        <a:rPr lang="en-US" sz="2000" baseline="-25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smtClean="0"/>
                        <a:t>M + 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stationary iteration converges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--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05" marR="9505" marT="950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always*</a:t>
                      </a:r>
                    </a:p>
                  </a:txBody>
                  <a:tcPr marL="9505" marR="9505" marT="950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7772400" y="1981200"/>
            <a:ext cx="381000" cy="3962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763000" cy="56387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1000" dirty="0" smtClean="0"/>
          </a:p>
          <a:p>
            <a:r>
              <a:rPr lang="en-US" sz="3000" dirty="0" smtClean="0"/>
              <a:t>Iterative linear solvers and Gaussian samplers …</a:t>
            </a:r>
          </a:p>
          <a:p>
            <a:pPr lvl="1"/>
            <a:r>
              <a:rPr lang="en-US" sz="3000" dirty="0" smtClean="0"/>
              <a:t>Convergence theory is the same</a:t>
            </a:r>
          </a:p>
          <a:p>
            <a:pPr lvl="1"/>
            <a:r>
              <a:rPr lang="en-US" sz="3000" dirty="0" smtClean="0"/>
              <a:t>Same reduction in error per iteration</a:t>
            </a:r>
          </a:p>
          <a:p>
            <a:r>
              <a:rPr lang="en-US" sz="3000" dirty="0" smtClean="0"/>
              <a:t>A sampler stopping criterion</a:t>
            </a:r>
          </a:p>
          <a:p>
            <a:r>
              <a:rPr lang="en-US" sz="3000" dirty="0" smtClean="0"/>
              <a:t>How many sampler iterations to convergence?</a:t>
            </a:r>
          </a:p>
          <a:p>
            <a:r>
              <a:rPr lang="en-US" sz="3000" dirty="0" smtClean="0"/>
              <a:t>Samplers equivalent in infinite precision perform differently in finite precision.</a:t>
            </a:r>
          </a:p>
          <a:p>
            <a:r>
              <a:rPr lang="en-US" sz="3000" dirty="0" smtClean="0"/>
              <a:t>State of the art: CG-</a:t>
            </a:r>
            <a:r>
              <a:rPr lang="en-US" sz="3000" dirty="0" err="1" smtClean="0"/>
              <a:t>Chebyshev</a:t>
            </a:r>
            <a:r>
              <a:rPr lang="en-US" sz="3000" dirty="0" smtClean="0"/>
              <a:t>-SSOR Gaussian sampler </a:t>
            </a:r>
          </a:p>
          <a:p>
            <a:r>
              <a:rPr lang="en-US" sz="3000" dirty="0" smtClean="0"/>
              <a:t>In finite precision, convergence to N(0, A</a:t>
            </a:r>
            <a:r>
              <a:rPr lang="en-US" sz="3000" baseline="30000" dirty="0" smtClean="0"/>
              <a:t>-1</a:t>
            </a:r>
            <a:r>
              <a:rPr lang="en-US" sz="3000" dirty="0" smtClean="0"/>
              <a:t>) implies convergence to N(0,A).   The converse is not true.</a:t>
            </a:r>
          </a:p>
          <a:p>
            <a:r>
              <a:rPr lang="en-US" sz="3000" dirty="0" smtClean="0"/>
              <a:t>Some future work</a:t>
            </a:r>
          </a:p>
        </p:txBody>
      </p:sp>
      <p:pic>
        <p:nvPicPr>
          <p:cNvPr id="6" name="Picture 5" descr="Gauss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5372100"/>
            <a:ext cx="198120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Q_tabl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762000"/>
            <a:ext cx="8126361" cy="4343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382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ampler speed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increases because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solver speed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increases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772400" y="1371600"/>
            <a:ext cx="381000" cy="3276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bbsWalk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3124200"/>
            <a:ext cx="4978400" cy="3733800"/>
          </a:xfrm>
          <a:prstGeom prst="rect">
            <a:avLst/>
          </a:prstGeom>
        </p:spPr>
      </p:pic>
      <p:pic>
        <p:nvPicPr>
          <p:cNvPr id="5" name="Picture 4" descr="ChebySamp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3124201"/>
            <a:ext cx="4675568" cy="3783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Theorem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An iterative Gaussian sampler converges </a:t>
            </a:r>
          </a:p>
          <a:p>
            <a:pPr marL="0" indent="0">
              <a:buNone/>
            </a:pPr>
            <a:r>
              <a:rPr lang="en-US" dirty="0" smtClean="0"/>
              <a:t>(to N(0, A</a:t>
            </a:r>
            <a:r>
              <a:rPr lang="en-US" baseline="30000" dirty="0" smtClean="0"/>
              <a:t>-1</a:t>
            </a:r>
            <a:r>
              <a:rPr lang="en-US" dirty="0" smtClean="0"/>
              <a:t>)) faster</a:t>
            </a:r>
            <a:r>
              <a:rPr lang="en-US" sz="2400" baseline="30000" dirty="0" smtClean="0"/>
              <a:t> # </a:t>
            </a:r>
            <a:r>
              <a:rPr lang="en-US" dirty="0" smtClean="0"/>
              <a:t> than the corresponding linear solver as long as </a:t>
            </a:r>
            <a:r>
              <a:rPr lang="en-US" dirty="0" err="1" smtClean="0">
                <a:solidFill>
                  <a:srgbClr val="00B050"/>
                </a:solidFill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, </a:t>
            </a:r>
            <a:r>
              <a:rPr lang="en-US" dirty="0" err="1" smtClean="0">
                <a:solidFill>
                  <a:srgbClr val="00B050"/>
                </a:solidFill>
              </a:rPr>
              <a:t>u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are independent of the iterates </a:t>
            </a:r>
            <a:r>
              <a:rPr lang="en-US" dirty="0" err="1" smtClean="0">
                <a:solidFill>
                  <a:srgbClr val="00B050"/>
                </a:solidFill>
              </a:rPr>
              <a:t>y</a:t>
            </a:r>
            <a:r>
              <a:rPr lang="en-US" baseline="30000" dirty="0" err="1" smtClean="0">
                <a:solidFill>
                  <a:srgbClr val="00B050"/>
                </a:solidFill>
              </a:rPr>
              <a:t>k</a:t>
            </a:r>
            <a:r>
              <a:rPr lang="en-US" sz="1600" baseline="30000" dirty="0" smtClean="0">
                <a:solidFill>
                  <a:srgbClr val="00B050"/>
                </a:solidFill>
              </a:rPr>
              <a:t> </a:t>
            </a:r>
            <a:r>
              <a:rPr lang="en-US" sz="1600" dirty="0" smtClean="0"/>
              <a:t>(Fox &amp; P 2013)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000" dirty="0" smtClean="0"/>
              <a:t>Gibbs Sampler		</a:t>
            </a:r>
            <a:r>
              <a:rPr lang="en-US" dirty="0" smtClean="0"/>
              <a:t>	        </a:t>
            </a:r>
            <a:r>
              <a:rPr lang="en-US" sz="2000" dirty="0" err="1" smtClean="0"/>
              <a:t>Chebyshev</a:t>
            </a:r>
            <a:r>
              <a:rPr lang="en-US" sz="2000" dirty="0" smtClean="0"/>
              <a:t> Accelerated Gibbs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Theorem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668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An iterative Gaussian sampler converges </a:t>
            </a:r>
          </a:p>
          <a:p>
            <a:pPr marL="0" indent="0">
              <a:buNone/>
            </a:pPr>
            <a:r>
              <a:rPr lang="en-US" dirty="0" smtClean="0"/>
              <a:t>(to N(0, A</a:t>
            </a:r>
            <a:r>
              <a:rPr lang="en-US" baseline="30000" dirty="0" smtClean="0"/>
              <a:t>-1</a:t>
            </a:r>
            <a:r>
              <a:rPr lang="en-US" dirty="0" smtClean="0"/>
              <a:t>)) faster</a:t>
            </a:r>
            <a:r>
              <a:rPr lang="en-US" baseline="30000" dirty="0" smtClean="0"/>
              <a:t>#</a:t>
            </a:r>
            <a:r>
              <a:rPr lang="en-US" dirty="0" smtClean="0"/>
              <a:t> than the corresponding linear solver as long as </a:t>
            </a:r>
            <a:r>
              <a:rPr lang="en-US" dirty="0" err="1" smtClean="0">
                <a:solidFill>
                  <a:srgbClr val="00B050"/>
                </a:solidFill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, </a:t>
            </a:r>
            <a:r>
              <a:rPr lang="en-US" dirty="0" err="1" smtClean="0">
                <a:solidFill>
                  <a:srgbClr val="00B050"/>
                </a:solidFill>
              </a:rPr>
              <a:t>u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are independent of the iterates </a:t>
            </a:r>
            <a:r>
              <a:rPr lang="en-US" dirty="0" err="1" smtClean="0">
                <a:solidFill>
                  <a:srgbClr val="00B050"/>
                </a:solidFill>
              </a:rPr>
              <a:t>y</a:t>
            </a:r>
            <a:r>
              <a:rPr lang="en-US" baseline="30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sz="1700" dirty="0" smtClean="0"/>
              <a:t>(Fox &amp; P 2013)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# The sampler variance error reduction factor is the square of the reduction factor for the solver: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So:</a:t>
            </a:r>
          </a:p>
          <a:p>
            <a:r>
              <a:rPr lang="en-US" sz="2800" dirty="0" smtClean="0"/>
              <a:t>The Theorem does not apply to </a:t>
            </a:r>
            <a:r>
              <a:rPr lang="en-US" sz="2800" dirty="0" err="1" smtClean="0"/>
              <a:t>Krylov</a:t>
            </a:r>
            <a:r>
              <a:rPr lang="en-US" sz="2800" dirty="0" smtClean="0"/>
              <a:t> samplers. </a:t>
            </a:r>
          </a:p>
          <a:p>
            <a:r>
              <a:rPr lang="en-US" sz="2800" dirty="0" smtClean="0"/>
              <a:t>Samplers can use the same stopping criteria as solvers.</a:t>
            </a:r>
          </a:p>
          <a:p>
            <a:r>
              <a:rPr lang="en-US" sz="2800" dirty="0" smtClean="0"/>
              <a:t>If a solver converges in </a:t>
            </a:r>
            <a:r>
              <a:rPr lang="en-US" sz="2800" i="1" dirty="0" smtClean="0"/>
              <a:t>n</a:t>
            </a:r>
            <a:r>
              <a:rPr lang="en-US" sz="2800" dirty="0" smtClean="0"/>
              <a:t> iterations, so does the sampler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803775" y="3681413"/>
          <a:ext cx="3257550" cy="738187"/>
        </p:xfrm>
        <a:graphic>
          <a:graphicData uri="http://schemas.openxmlformats.org/presentationml/2006/ole">
            <p:oleObj spid="_x0000_s186369" name="Equation" r:id="rId4" imgW="2412720" imgH="545760" progId="Equation.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336675" y="3821668"/>
            <a:ext cx="2659126" cy="3693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Stationary sampler: p(G)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40505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 smtClean="0"/>
              <a:t>In theory and finite precision,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err="1" smtClean="0"/>
              <a:t>Chebyshev</a:t>
            </a:r>
            <a:r>
              <a:rPr lang="en-US" sz="2800" dirty="0" smtClean="0"/>
              <a:t> acceleration is faster than a Gibbs sampler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Example: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N(0,                      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-1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) in 100D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809452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Covariance matrix  convergence, </a:t>
            </a:r>
          </a:p>
          <a:p>
            <a:r>
              <a:rPr lang="en-US" sz="1600" dirty="0" smtClean="0"/>
              <a:t>||A</a:t>
            </a:r>
            <a:r>
              <a:rPr lang="en-US" sz="1600" baseline="30000" dirty="0" smtClean="0"/>
              <a:t>-1 </a:t>
            </a:r>
            <a:r>
              <a:rPr lang="en-US" sz="1600" dirty="0" smtClean="0"/>
              <a:t>– </a:t>
            </a:r>
            <a:r>
              <a:rPr lang="en-US" sz="1600" dirty="0" err="1" smtClean="0"/>
              <a:t>Var</a:t>
            </a:r>
            <a:r>
              <a:rPr lang="en-US" sz="1600" dirty="0" smtClean="0"/>
              <a:t>(</a:t>
            </a:r>
            <a:r>
              <a:rPr lang="en-US" sz="1600" dirty="0" err="1" smtClean="0"/>
              <a:t>y</a:t>
            </a:r>
            <a:r>
              <a:rPr lang="en-US" sz="1600" baseline="30000" dirty="0" err="1" smtClean="0"/>
              <a:t>k</a:t>
            </a:r>
            <a:r>
              <a:rPr lang="en-US" sz="1600" dirty="0" smtClean="0"/>
              <a:t>)||</a:t>
            </a:r>
            <a:r>
              <a:rPr lang="en-US" sz="1600" baseline="-25000" dirty="0" smtClean="0"/>
              <a:t>2 </a:t>
            </a:r>
            <a:r>
              <a:rPr lang="en-US" sz="1600" dirty="0" smtClean="0"/>
              <a:t>/||A</a:t>
            </a:r>
            <a:r>
              <a:rPr lang="en-US" sz="1600" baseline="30000" dirty="0" smtClean="0"/>
              <a:t>-1 </a:t>
            </a:r>
            <a:r>
              <a:rPr lang="en-US" sz="1600" dirty="0" smtClean="0"/>
              <a:t>||</a:t>
            </a:r>
            <a:r>
              <a:rPr lang="en-US" sz="1600" baseline="-25000" dirty="0" smtClean="0"/>
              <a:t>2</a:t>
            </a:r>
            <a:endParaRPr lang="en-US" sz="2400" dirty="0"/>
          </a:p>
        </p:txBody>
      </p:sp>
      <p:pic>
        <p:nvPicPr>
          <p:cNvPr id="8" name="Picture 7" descr="SxConv4.bmp"/>
          <p:cNvPicPr>
            <a:picLocks noChangeAspect="1"/>
          </p:cNvPicPr>
          <p:nvPr/>
        </p:nvPicPr>
        <p:blipFill>
          <a:blip r:embed="rId3" cstate="print"/>
          <a:srcRect l="15408" t="33333" r="13836" b="26667"/>
          <a:stretch>
            <a:fillRect/>
          </a:stretch>
        </p:blipFill>
        <p:spPr>
          <a:xfrm>
            <a:off x="2381250" y="1600200"/>
            <a:ext cx="6762750" cy="5410200"/>
          </a:xfrm>
          <a:prstGeom prst="rect">
            <a:avLst/>
          </a:prstGeom>
        </p:spPr>
      </p:pic>
      <p:pic>
        <p:nvPicPr>
          <p:cNvPr id="7" name="Picture 6" descr="AMRF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838200"/>
            <a:ext cx="1625600" cy="1219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426" y="3505200"/>
            <a:ext cx="2569574" cy="132343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Benchmark for cost in finite precision is the cost of a </a:t>
            </a:r>
            <a:r>
              <a:rPr lang="en-US" sz="2000" dirty="0" err="1" smtClean="0"/>
              <a:t>Cholesky</a:t>
            </a:r>
            <a:r>
              <a:rPr lang="en-US" sz="2000" dirty="0" smtClean="0"/>
              <a:t> factorization</a:t>
            </a:r>
            <a:endParaRPr lang="en-US" sz="2000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2667000" y="3124200"/>
            <a:ext cx="762000" cy="104272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2400" y="5105400"/>
            <a:ext cx="2590800" cy="132343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Benchmark for </a:t>
            </a:r>
          </a:p>
          <a:p>
            <a:pPr algn="ctr"/>
            <a:r>
              <a:rPr lang="en-US" sz="2000" dirty="0" smtClean="0"/>
              <a:t>convergence in </a:t>
            </a:r>
          </a:p>
          <a:p>
            <a:pPr algn="ctr"/>
            <a:r>
              <a:rPr lang="en-US" sz="2000" dirty="0" smtClean="0"/>
              <a:t>finite precision is </a:t>
            </a:r>
          </a:p>
          <a:p>
            <a:pPr algn="ctr"/>
            <a:r>
              <a:rPr lang="en-US" sz="2000" dirty="0" smtClean="0"/>
              <a:t>10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 </a:t>
            </a:r>
            <a:r>
              <a:rPr lang="en-US" sz="2000" dirty="0" err="1" smtClean="0"/>
              <a:t>Cholesky</a:t>
            </a:r>
            <a:r>
              <a:rPr lang="en-US" sz="2000" dirty="0" smtClean="0"/>
              <a:t> samples</a:t>
            </a:r>
            <a:endParaRPr lang="en-US" sz="2000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 flipV="1">
            <a:off x="2743200" y="4191000"/>
            <a:ext cx="1371600" cy="157612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Sampler stopping criterion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35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Algorithm for an iterative sampler of </a:t>
            </a:r>
            <a:br>
              <a:rPr lang="en-US" sz="3600" dirty="0" smtClean="0"/>
            </a:br>
            <a:r>
              <a:rPr lang="en-US" sz="3600" dirty="0" smtClean="0"/>
              <a:t>N(0, A</a:t>
            </a:r>
            <a:r>
              <a:rPr lang="en-US" sz="3600" baseline="30000" dirty="0" smtClean="0"/>
              <a:t>-1</a:t>
            </a:r>
            <a:r>
              <a:rPr lang="en-US" sz="3600" dirty="0" smtClean="0"/>
              <a:t>) with a </a:t>
            </a:r>
            <a:r>
              <a:rPr lang="en-US" sz="3600" u="sng" dirty="0" smtClean="0"/>
              <a:t>vague</a:t>
            </a:r>
            <a:r>
              <a:rPr lang="en-US" sz="3600" dirty="0" smtClean="0"/>
              <a:t> stopping criterion: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58200" cy="2590799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i="1" dirty="0" smtClean="0"/>
              <a:t>Split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 = M - N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M </a:t>
            </a:r>
            <a:r>
              <a:rPr lang="en-US" dirty="0" smtClean="0"/>
              <a:t>invertible. </a:t>
            </a:r>
          </a:p>
          <a:p>
            <a:pPr>
              <a:buNone/>
            </a:pPr>
            <a:r>
              <a:rPr lang="en-US" dirty="0" smtClean="0"/>
              <a:t>2. Sample </a:t>
            </a:r>
            <a:r>
              <a:rPr lang="en-US" dirty="0" smtClean="0">
                <a:solidFill>
                  <a:srgbClr val="00B050"/>
                </a:solidFill>
              </a:rPr>
              <a:t>c</a:t>
            </a:r>
            <a:r>
              <a:rPr lang="en-US" baseline="30000" dirty="0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~ N(0, (2-v</a:t>
            </a:r>
            <a:r>
              <a:rPr lang="en-US" baseline="-25000" dirty="0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)/</a:t>
            </a:r>
            <a:r>
              <a:rPr lang="en-US" dirty="0" err="1" smtClean="0">
                <a:solidFill>
                  <a:srgbClr val="00B050"/>
                </a:solidFill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( (2 – </a:t>
            </a:r>
            <a:r>
              <a:rPr lang="en-US" dirty="0" err="1" smtClean="0">
                <a:solidFill>
                  <a:srgbClr val="00B050"/>
                </a:solidFill>
              </a:rPr>
              <a:t>u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)/ </a:t>
            </a:r>
            <a:r>
              <a:rPr lang="en-US" dirty="0" err="1" smtClean="0">
                <a:solidFill>
                  <a:srgbClr val="00B050"/>
                </a:solidFill>
              </a:rPr>
              <a:t>u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baseline="-25000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M</a:t>
            </a:r>
            <a:r>
              <a:rPr lang="en-US" baseline="30000" dirty="0" smtClean="0">
                <a:solidFill>
                  <a:srgbClr val="00B050"/>
                </a:solidFill>
              </a:rPr>
              <a:t>T</a:t>
            </a:r>
            <a:r>
              <a:rPr lang="en-US" dirty="0" smtClean="0">
                <a:solidFill>
                  <a:srgbClr val="00B050"/>
                </a:solidFill>
              </a:rPr>
              <a:t> + N)</a:t>
            </a:r>
          </a:p>
          <a:p>
            <a:pPr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dirty="0" smtClean="0"/>
              <a:t>3.</a:t>
            </a:r>
            <a:r>
              <a:rPr lang="en-US" dirty="0" smtClean="0">
                <a:solidFill>
                  <a:srgbClr val="00B050"/>
                </a:solidFill>
              </a:rPr>
              <a:t> y</a:t>
            </a:r>
            <a:r>
              <a:rPr lang="en-US" baseline="30000" dirty="0" smtClean="0">
                <a:solidFill>
                  <a:srgbClr val="00B050"/>
                </a:solidFill>
              </a:rPr>
              <a:t>k+1</a:t>
            </a:r>
            <a:r>
              <a:rPr lang="en-US" dirty="0" smtClean="0">
                <a:solidFill>
                  <a:srgbClr val="00B050"/>
                </a:solidFill>
              </a:rPr>
              <a:t> = (1- </a:t>
            </a:r>
            <a:r>
              <a:rPr lang="en-US" dirty="0" err="1" smtClean="0">
                <a:solidFill>
                  <a:srgbClr val="00B050"/>
                </a:solidFill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 y</a:t>
            </a:r>
            <a:r>
              <a:rPr lang="en-US" baseline="30000" dirty="0" smtClean="0">
                <a:solidFill>
                  <a:srgbClr val="00B050"/>
                </a:solidFill>
              </a:rPr>
              <a:t>k-1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err="1" smtClean="0">
                <a:solidFill>
                  <a:srgbClr val="00B050"/>
                </a:solidFill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y</a:t>
            </a:r>
            <a:r>
              <a:rPr lang="en-US" baseline="30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 + </a:t>
            </a:r>
            <a:r>
              <a:rPr lang="en-US" dirty="0" err="1" smtClean="0">
                <a:solidFill>
                  <a:srgbClr val="00B050"/>
                </a:solidFill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u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M</a:t>
            </a:r>
            <a:r>
              <a:rPr lang="en-US" baseline="30000" dirty="0" smtClean="0">
                <a:solidFill>
                  <a:srgbClr val="00B050"/>
                </a:solidFill>
              </a:rPr>
              <a:t>-1</a:t>
            </a:r>
            <a:r>
              <a:rPr lang="en-US" dirty="0" smtClean="0">
                <a:solidFill>
                  <a:srgbClr val="00B050"/>
                </a:solidFill>
              </a:rPr>
              <a:t> (c</a:t>
            </a:r>
            <a:r>
              <a:rPr lang="en-US" baseline="30000" dirty="0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-A </a:t>
            </a:r>
            <a:r>
              <a:rPr lang="en-US" dirty="0" err="1" smtClean="0">
                <a:solidFill>
                  <a:srgbClr val="00B050"/>
                </a:solidFill>
              </a:rPr>
              <a:t>y</a:t>
            </a:r>
            <a:r>
              <a:rPr lang="en-US" baseline="30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.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4. Check for convergence: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Quit if “the difference” between </a:t>
            </a:r>
            <a:r>
              <a:rPr lang="en-US" dirty="0" smtClean="0">
                <a:solidFill>
                  <a:srgbClr val="00B050"/>
                </a:solidFill>
              </a:rPr>
              <a:t>N(0, </a:t>
            </a:r>
            <a:r>
              <a:rPr lang="en-US" dirty="0" err="1" smtClean="0">
                <a:solidFill>
                  <a:srgbClr val="00B050"/>
                </a:solidFill>
              </a:rPr>
              <a:t>Var</a:t>
            </a:r>
            <a:r>
              <a:rPr lang="en-US" dirty="0" smtClean="0">
                <a:solidFill>
                  <a:srgbClr val="00B050"/>
                </a:solidFill>
              </a:rPr>
              <a:t>(y</a:t>
            </a:r>
            <a:r>
              <a:rPr lang="en-US" baseline="30000" dirty="0" smtClean="0">
                <a:solidFill>
                  <a:srgbClr val="00B050"/>
                </a:solidFill>
              </a:rPr>
              <a:t>k+1</a:t>
            </a:r>
            <a:r>
              <a:rPr lang="en-US" dirty="0" smtClean="0">
                <a:solidFill>
                  <a:srgbClr val="00B050"/>
                </a:solidFill>
              </a:rPr>
              <a:t>))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N(0, A</a:t>
            </a:r>
            <a:r>
              <a:rPr lang="en-US" baseline="30000" dirty="0" smtClean="0">
                <a:solidFill>
                  <a:srgbClr val="00B050"/>
                </a:solidFill>
              </a:rPr>
              <a:t>-1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 is small</a:t>
            </a:r>
            <a:r>
              <a:rPr lang="en-US" dirty="0"/>
              <a:t>.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Otherwise, update linear solver parameters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, go to step 2.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733800"/>
            <a:ext cx="7010400" cy="4572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0" y="1143000"/>
            <a:ext cx="1219200" cy="6096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35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Algorithm for an iterative sampler of </a:t>
            </a:r>
            <a:br>
              <a:rPr lang="en-US" sz="3600" dirty="0" smtClean="0"/>
            </a:br>
            <a:r>
              <a:rPr lang="en-US" sz="3600" dirty="0" smtClean="0"/>
              <a:t>N(0, A</a:t>
            </a:r>
            <a:r>
              <a:rPr lang="en-US" sz="3600" baseline="30000" dirty="0" smtClean="0"/>
              <a:t>-1</a:t>
            </a:r>
            <a:r>
              <a:rPr lang="en-US" sz="3600" dirty="0" smtClean="0"/>
              <a:t>) with an </a:t>
            </a:r>
            <a:r>
              <a:rPr lang="en-US" sz="3600" u="sng" dirty="0" smtClean="0"/>
              <a:t>explicit</a:t>
            </a:r>
            <a:r>
              <a:rPr lang="en-US" sz="3600" dirty="0" smtClean="0"/>
              <a:t> stopping criterion: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590799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i="1" dirty="0" smtClean="0"/>
              <a:t>Split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 = M - N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M </a:t>
            </a:r>
            <a:r>
              <a:rPr lang="en-US" dirty="0" smtClean="0"/>
              <a:t>invertible. </a:t>
            </a:r>
          </a:p>
          <a:p>
            <a:pPr>
              <a:buNone/>
            </a:pPr>
            <a:r>
              <a:rPr lang="en-US" dirty="0" smtClean="0"/>
              <a:t>2. Sample </a:t>
            </a:r>
            <a:r>
              <a:rPr lang="en-US" dirty="0" smtClean="0">
                <a:solidFill>
                  <a:srgbClr val="00B050"/>
                </a:solidFill>
              </a:rPr>
              <a:t>c</a:t>
            </a:r>
            <a:r>
              <a:rPr lang="en-US" baseline="30000" dirty="0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~ N(0, (2-v</a:t>
            </a:r>
            <a:r>
              <a:rPr lang="en-US" baseline="-25000" dirty="0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)/</a:t>
            </a:r>
            <a:r>
              <a:rPr lang="en-US" dirty="0" err="1" smtClean="0">
                <a:solidFill>
                  <a:srgbClr val="00B050"/>
                </a:solidFill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( (2 – </a:t>
            </a:r>
            <a:r>
              <a:rPr lang="en-US" dirty="0" err="1" smtClean="0">
                <a:solidFill>
                  <a:srgbClr val="00B050"/>
                </a:solidFill>
              </a:rPr>
              <a:t>u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)/ </a:t>
            </a:r>
            <a:r>
              <a:rPr lang="en-US" dirty="0" err="1" smtClean="0">
                <a:solidFill>
                  <a:srgbClr val="00B050"/>
                </a:solidFill>
              </a:rPr>
              <a:t>u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baseline="-25000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M + N)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30000" dirty="0" smtClean="0">
                <a:solidFill>
                  <a:srgbClr val="FF0000"/>
                </a:solidFill>
              </a:rPr>
              <a:t>k+1</a:t>
            </a:r>
            <a:r>
              <a:rPr lang="en-US" dirty="0" smtClean="0">
                <a:solidFill>
                  <a:srgbClr val="FF0000"/>
                </a:solidFill>
              </a:rPr>
              <a:t> = (1-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 x</a:t>
            </a:r>
            <a:r>
              <a:rPr lang="en-US" baseline="30000" dirty="0" smtClean="0">
                <a:solidFill>
                  <a:srgbClr val="FF0000"/>
                </a:solidFill>
              </a:rPr>
              <a:t>k-1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30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 +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M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 (b-</a:t>
            </a:r>
            <a:r>
              <a:rPr lang="en-US" dirty="0" err="1" smtClean="0">
                <a:solidFill>
                  <a:srgbClr val="FF0000"/>
                </a:solidFill>
              </a:rPr>
              <a:t>Ax</a:t>
            </a:r>
            <a:r>
              <a:rPr lang="en-US" baseline="30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dirty="0" smtClean="0"/>
              <a:t>4.</a:t>
            </a:r>
            <a:r>
              <a:rPr lang="en-US" dirty="0" smtClean="0">
                <a:solidFill>
                  <a:srgbClr val="00B050"/>
                </a:solidFill>
              </a:rPr>
              <a:t> y</a:t>
            </a:r>
            <a:r>
              <a:rPr lang="en-US" baseline="30000" dirty="0" smtClean="0">
                <a:solidFill>
                  <a:srgbClr val="00B050"/>
                </a:solidFill>
              </a:rPr>
              <a:t>k+1</a:t>
            </a:r>
            <a:r>
              <a:rPr lang="en-US" dirty="0" smtClean="0">
                <a:solidFill>
                  <a:srgbClr val="00B050"/>
                </a:solidFill>
              </a:rPr>
              <a:t> = (1- </a:t>
            </a:r>
            <a:r>
              <a:rPr lang="en-US" dirty="0" err="1" smtClean="0">
                <a:solidFill>
                  <a:srgbClr val="00B050"/>
                </a:solidFill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 y</a:t>
            </a:r>
            <a:r>
              <a:rPr lang="en-US" baseline="30000" dirty="0" smtClean="0">
                <a:solidFill>
                  <a:srgbClr val="00B050"/>
                </a:solidFill>
              </a:rPr>
              <a:t>k-1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err="1" smtClean="0">
                <a:solidFill>
                  <a:srgbClr val="00B050"/>
                </a:solidFill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y</a:t>
            </a:r>
            <a:r>
              <a:rPr lang="en-US" baseline="30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 + </a:t>
            </a:r>
            <a:r>
              <a:rPr lang="en-US" dirty="0" err="1" smtClean="0">
                <a:solidFill>
                  <a:srgbClr val="00B050"/>
                </a:solidFill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u</a:t>
            </a:r>
            <a:r>
              <a:rPr lang="en-US" baseline="-25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M</a:t>
            </a:r>
            <a:r>
              <a:rPr lang="en-US" baseline="30000" dirty="0" smtClean="0">
                <a:solidFill>
                  <a:srgbClr val="00B050"/>
                </a:solidFill>
              </a:rPr>
              <a:t>-1</a:t>
            </a:r>
            <a:r>
              <a:rPr lang="en-US" dirty="0" smtClean="0">
                <a:solidFill>
                  <a:srgbClr val="00B050"/>
                </a:solidFill>
              </a:rPr>
              <a:t> (c</a:t>
            </a:r>
            <a:r>
              <a:rPr lang="en-US" baseline="30000" dirty="0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-</a:t>
            </a:r>
            <a:r>
              <a:rPr lang="en-US" dirty="0" err="1" smtClean="0">
                <a:solidFill>
                  <a:srgbClr val="00B050"/>
                </a:solidFill>
              </a:rPr>
              <a:t>Ay</a:t>
            </a:r>
            <a:r>
              <a:rPr lang="en-US" baseline="30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5. Check for convergence: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Quit if </a:t>
            </a:r>
            <a:r>
              <a:rPr lang="en-US" u="sng" dirty="0" smtClean="0">
                <a:solidFill>
                  <a:srgbClr val="FF0000"/>
                </a:solidFill>
              </a:rPr>
              <a:t>||b - A x</a:t>
            </a:r>
            <a:r>
              <a:rPr lang="en-US" u="sng" baseline="30000" dirty="0" smtClean="0">
                <a:solidFill>
                  <a:srgbClr val="FF0000"/>
                </a:solidFill>
              </a:rPr>
              <a:t>k+1</a:t>
            </a:r>
            <a:r>
              <a:rPr lang="en-US" u="sng" dirty="0" smtClean="0">
                <a:solidFill>
                  <a:srgbClr val="FF0000"/>
                </a:solidFill>
              </a:rPr>
              <a:t> ||</a:t>
            </a:r>
            <a:r>
              <a:rPr lang="en-US" dirty="0" smtClean="0"/>
              <a:t> is small</a:t>
            </a:r>
            <a:r>
              <a:rPr lang="en-US" dirty="0"/>
              <a:t>.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Otherwise, update linear solver parameters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, go to step 2.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35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 example: </a:t>
            </a:r>
            <a:br>
              <a:rPr lang="en-US" sz="3600" dirty="0" smtClean="0"/>
            </a:br>
            <a:r>
              <a:rPr lang="en-US" sz="3600" dirty="0" smtClean="0"/>
              <a:t>a Gibbs sampler of N(0, A</a:t>
            </a:r>
            <a:r>
              <a:rPr lang="en-US" sz="3600" baseline="30000" dirty="0" smtClean="0"/>
              <a:t>-1</a:t>
            </a:r>
            <a:r>
              <a:rPr lang="en-US" sz="3600" dirty="0" smtClean="0"/>
              <a:t>) </a:t>
            </a:r>
            <a:br>
              <a:rPr lang="en-US" sz="3600" dirty="0" smtClean="0"/>
            </a:br>
            <a:r>
              <a:rPr lang="en-US" sz="3600" dirty="0" smtClean="0"/>
              <a:t>with a stopping criterion: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590799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i="1" dirty="0" smtClean="0"/>
              <a:t>Split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 = M - N</a:t>
            </a:r>
            <a:r>
              <a:rPr lang="en-US" dirty="0" smtClean="0"/>
              <a:t> where </a:t>
            </a:r>
            <a:r>
              <a:rPr lang="en-US" dirty="0" smtClean="0">
                <a:solidFill>
                  <a:srgbClr val="FF0000"/>
                </a:solidFill>
              </a:rPr>
              <a:t>M = D + 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Sample </a:t>
            </a:r>
            <a:r>
              <a:rPr lang="en-US" dirty="0" smtClean="0">
                <a:solidFill>
                  <a:srgbClr val="00B050"/>
                </a:solidFill>
              </a:rPr>
              <a:t>c</a:t>
            </a:r>
            <a:r>
              <a:rPr lang="en-US" baseline="30000" dirty="0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~ N(0, M</a:t>
            </a:r>
            <a:r>
              <a:rPr lang="en-US" baseline="30000" dirty="0" smtClean="0">
                <a:solidFill>
                  <a:srgbClr val="00B050"/>
                </a:solidFill>
              </a:rPr>
              <a:t>T</a:t>
            </a:r>
            <a:r>
              <a:rPr lang="en-US" dirty="0" smtClean="0">
                <a:solidFill>
                  <a:srgbClr val="00B050"/>
                </a:solidFill>
              </a:rPr>
              <a:t> + N)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30000" dirty="0" smtClean="0">
                <a:solidFill>
                  <a:srgbClr val="FF0000"/>
                </a:solidFill>
              </a:rPr>
              <a:t>k+1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30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 + M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 (b - A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30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 &lt;------  Gauss-Seidel iteration</a:t>
            </a:r>
          </a:p>
          <a:p>
            <a:pPr>
              <a:buNone/>
            </a:pPr>
            <a:r>
              <a:rPr lang="en-US" dirty="0" smtClean="0"/>
              <a:t>4.</a:t>
            </a:r>
            <a:r>
              <a:rPr lang="en-US" dirty="0" smtClean="0">
                <a:solidFill>
                  <a:srgbClr val="00B050"/>
                </a:solidFill>
              </a:rPr>
              <a:t> y</a:t>
            </a:r>
            <a:r>
              <a:rPr lang="en-US" baseline="30000" dirty="0" smtClean="0">
                <a:solidFill>
                  <a:srgbClr val="00B050"/>
                </a:solidFill>
              </a:rPr>
              <a:t>k+1</a:t>
            </a:r>
            <a:r>
              <a:rPr lang="en-US" dirty="0" smtClean="0">
                <a:solidFill>
                  <a:srgbClr val="00B050"/>
                </a:solidFill>
              </a:rPr>
              <a:t> = </a:t>
            </a:r>
            <a:r>
              <a:rPr lang="en-US" dirty="0" err="1" smtClean="0">
                <a:solidFill>
                  <a:srgbClr val="00B050"/>
                </a:solidFill>
              </a:rPr>
              <a:t>y</a:t>
            </a:r>
            <a:r>
              <a:rPr lang="en-US" baseline="30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 + M</a:t>
            </a:r>
            <a:r>
              <a:rPr lang="en-US" baseline="30000" dirty="0" smtClean="0">
                <a:solidFill>
                  <a:srgbClr val="00B050"/>
                </a:solidFill>
              </a:rPr>
              <a:t>-1</a:t>
            </a:r>
            <a:r>
              <a:rPr lang="en-US" dirty="0" smtClean="0">
                <a:solidFill>
                  <a:srgbClr val="00B050"/>
                </a:solidFill>
              </a:rPr>
              <a:t> (c</a:t>
            </a:r>
            <a:r>
              <a:rPr lang="en-US" baseline="30000" dirty="0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-A </a:t>
            </a:r>
            <a:r>
              <a:rPr lang="en-US" dirty="0" err="1" smtClean="0">
                <a:solidFill>
                  <a:srgbClr val="00B050"/>
                </a:solidFill>
              </a:rPr>
              <a:t>y</a:t>
            </a:r>
            <a:r>
              <a:rPr lang="en-US" baseline="30000" dirty="0" err="1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00B050"/>
                </a:solidFill>
              </a:rPr>
              <a:t> &lt;------  (bog standard) Gibbs iteration</a:t>
            </a:r>
            <a:endParaRPr lang="en-US" baseline="-250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dirty="0" smtClean="0"/>
              <a:t>5. Check for convergence: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Quit if </a:t>
            </a:r>
            <a:r>
              <a:rPr lang="en-US" u="sng" dirty="0" smtClean="0">
                <a:solidFill>
                  <a:srgbClr val="FF0000"/>
                </a:solidFill>
              </a:rPr>
              <a:t>||b - A x</a:t>
            </a:r>
            <a:r>
              <a:rPr lang="en-US" u="sng" baseline="30000" dirty="0" smtClean="0">
                <a:solidFill>
                  <a:srgbClr val="FF0000"/>
                </a:solidFill>
              </a:rPr>
              <a:t>k+1</a:t>
            </a:r>
            <a:r>
              <a:rPr lang="en-US" u="sng" dirty="0" smtClean="0">
                <a:solidFill>
                  <a:srgbClr val="FF0000"/>
                </a:solidFill>
              </a:rPr>
              <a:t> ||</a:t>
            </a:r>
            <a:r>
              <a:rPr lang="en-US" dirty="0" smtClean="0"/>
              <a:t> is small</a:t>
            </a:r>
            <a:r>
              <a:rPr lang="en-US" dirty="0"/>
              <a:t>.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Otherwise, go to step 2.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The CG sampler also uses </a:t>
            </a:r>
            <a:r>
              <a:rPr lang="en-US" sz="2400" u="sng" dirty="0" smtClean="0">
                <a:solidFill>
                  <a:srgbClr val="FF0000"/>
                </a:solidFill>
              </a:rPr>
              <a:t>||b - A x</a:t>
            </a:r>
            <a:r>
              <a:rPr lang="en-US" sz="2400" u="sng" baseline="30000" dirty="0" smtClean="0">
                <a:solidFill>
                  <a:srgbClr val="FF0000"/>
                </a:solidFill>
              </a:rPr>
              <a:t>k+1</a:t>
            </a:r>
            <a:r>
              <a:rPr lang="en-US" sz="2400" u="sng" dirty="0" smtClean="0">
                <a:solidFill>
                  <a:srgbClr val="FF0000"/>
                </a:solidFill>
              </a:rPr>
              <a:t> ||</a:t>
            </a:r>
            <a:r>
              <a:rPr lang="en-US" sz="2400" dirty="0" smtClean="0"/>
              <a:t> as a stopping criterion, but a small residual merely indicates that the sampler has successfully sampled (i.e., ‘converged’)</a:t>
            </a:r>
          </a:p>
          <a:p>
            <a:r>
              <a:rPr lang="en-US" sz="2400" dirty="0" smtClean="0"/>
              <a:t> </a:t>
            </a:r>
            <a:r>
              <a:rPr lang="en-US" sz="2400" u="sng" dirty="0" smtClean="0"/>
              <a:t>in a </a:t>
            </a:r>
            <a:r>
              <a:rPr lang="en-US" sz="2400" u="sng" dirty="0" err="1" smtClean="0"/>
              <a:t>Krylov</a:t>
            </a:r>
            <a:r>
              <a:rPr lang="en-US" sz="2400" u="sng" dirty="0" smtClean="0"/>
              <a:t> subspace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(this same issue occurs with CG-</a:t>
            </a:r>
            <a:r>
              <a:rPr lang="en-US" sz="2400" dirty="0" err="1" smtClean="0"/>
              <a:t>Lanczos</a:t>
            </a:r>
            <a:r>
              <a:rPr lang="en-US" sz="2400" dirty="0" smtClean="0"/>
              <a:t> solvers).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Stopping criterion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CG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</a:t>
            </a:r>
            <a:r>
              <a:rPr lang="en-US" sz="3600" dirty="0" err="1" smtClean="0">
                <a:latin typeface="+mj-lt"/>
                <a:ea typeface="+mj-ea"/>
                <a:cs typeface="+mj-cs"/>
              </a:rPr>
              <a:t>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GaussianVsPk8Eig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276600"/>
            <a:ext cx="42672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505200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Only 8 eigenvectors</a:t>
            </a:r>
          </a:p>
          <a:p>
            <a:pPr algn="ctr"/>
            <a:r>
              <a:rPr lang="en-US" sz="2800" dirty="0" smtClean="0"/>
              <a:t>(corresponding to the 8 largest </a:t>
            </a:r>
            <a:r>
              <a:rPr lang="en-US" sz="2800" dirty="0" err="1" smtClean="0"/>
              <a:t>eigenvalues</a:t>
            </a:r>
            <a:r>
              <a:rPr lang="en-US" sz="2800" dirty="0" smtClean="0"/>
              <a:t> of A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) </a:t>
            </a:r>
          </a:p>
          <a:p>
            <a:pPr algn="ctr"/>
            <a:r>
              <a:rPr lang="en-US" sz="2800" dirty="0" smtClean="0"/>
              <a:t>are sampled </a:t>
            </a:r>
          </a:p>
          <a:p>
            <a:pPr algn="ctr"/>
            <a:r>
              <a:rPr lang="en-US" sz="2800" dirty="0" smtClean="0"/>
              <a:t>by the CG sampler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754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The CG sampler also uses </a:t>
            </a:r>
            <a:r>
              <a:rPr lang="en-US" sz="2400" u="sng" dirty="0" smtClean="0">
                <a:solidFill>
                  <a:srgbClr val="FF0000"/>
                </a:solidFill>
              </a:rPr>
              <a:t>||b - A x</a:t>
            </a:r>
            <a:r>
              <a:rPr lang="en-US" sz="2400" u="sng" baseline="30000" dirty="0" smtClean="0">
                <a:solidFill>
                  <a:srgbClr val="FF0000"/>
                </a:solidFill>
              </a:rPr>
              <a:t>k+1</a:t>
            </a:r>
            <a:r>
              <a:rPr lang="en-US" sz="2400" u="sng" dirty="0" smtClean="0">
                <a:solidFill>
                  <a:srgbClr val="FF0000"/>
                </a:solidFill>
              </a:rPr>
              <a:t> ||</a:t>
            </a:r>
            <a:r>
              <a:rPr lang="en-US" sz="2400" dirty="0" smtClean="0"/>
              <a:t> as a stopping criterion, but a small residual merely indicates that the sampler has successfully sampled (i.e., ‘converged’)</a:t>
            </a:r>
          </a:p>
          <a:p>
            <a:r>
              <a:rPr lang="en-US" sz="2400" dirty="0" smtClean="0"/>
              <a:t> </a:t>
            </a:r>
            <a:r>
              <a:rPr lang="en-US" sz="2400" u="sng" dirty="0" smtClean="0"/>
              <a:t>in a </a:t>
            </a:r>
            <a:r>
              <a:rPr lang="en-US" sz="2400" u="sng" dirty="0" err="1" smtClean="0"/>
              <a:t>Krylov</a:t>
            </a:r>
            <a:r>
              <a:rPr lang="en-US" sz="2400" u="sng" dirty="0" smtClean="0"/>
              <a:t> subspace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(this same issue occurs with CG-</a:t>
            </a:r>
            <a:r>
              <a:rPr lang="en-US" sz="2400" dirty="0" err="1" smtClean="0"/>
              <a:t>Lanczos</a:t>
            </a:r>
            <a:r>
              <a:rPr lang="en-US" sz="2400" dirty="0" smtClean="0"/>
              <a:t> solvers).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 coarse assessment of the accuracy of the distribution of the CG sample is to estimate </a:t>
            </a:r>
            <a:r>
              <a:rPr lang="en-US" sz="1600" dirty="0" smtClean="0"/>
              <a:t>(P &amp; Fox 2012)</a:t>
            </a:r>
            <a:r>
              <a:rPr lang="en-US" sz="2400" dirty="0" smtClean="0"/>
              <a:t>: </a:t>
            </a:r>
          </a:p>
          <a:p>
            <a:endParaRPr lang="en-US" sz="2400" dirty="0" smtClean="0"/>
          </a:p>
          <a:p>
            <a:r>
              <a:rPr lang="en-US" sz="2400" dirty="0" smtClean="0"/>
              <a:t>		</a:t>
            </a:r>
            <a:r>
              <a:rPr lang="en-US" sz="2400" dirty="0" smtClean="0">
                <a:solidFill>
                  <a:srgbClr val="00B050"/>
                </a:solidFill>
              </a:rPr>
              <a:t>trace(</a:t>
            </a:r>
            <a:r>
              <a:rPr lang="en-US" sz="2400" dirty="0" err="1" smtClean="0">
                <a:solidFill>
                  <a:srgbClr val="00B050"/>
                </a:solidFill>
              </a:rPr>
              <a:t>Var</a:t>
            </a:r>
            <a:r>
              <a:rPr lang="en-US" sz="2400" dirty="0" smtClean="0">
                <a:solidFill>
                  <a:srgbClr val="00B050"/>
                </a:solidFill>
              </a:rPr>
              <a:t>(</a:t>
            </a:r>
            <a:r>
              <a:rPr lang="en-US" sz="2400" dirty="0" err="1" smtClean="0">
                <a:solidFill>
                  <a:srgbClr val="00B050"/>
                </a:solidFill>
              </a:rPr>
              <a:t>y</a:t>
            </a:r>
            <a:r>
              <a:rPr lang="en-US" sz="2400" baseline="30000" dirty="0" err="1" smtClean="0">
                <a:solidFill>
                  <a:srgbClr val="00B050"/>
                </a:solidFill>
              </a:rPr>
              <a:t>k</a:t>
            </a:r>
            <a:r>
              <a:rPr lang="en-US" sz="2400" dirty="0" smtClean="0">
                <a:solidFill>
                  <a:srgbClr val="00B050"/>
                </a:solidFill>
              </a:rPr>
              <a:t>))/trace(A</a:t>
            </a:r>
            <a:r>
              <a:rPr lang="en-US" sz="2400" baseline="30000" dirty="0" smtClean="0">
                <a:solidFill>
                  <a:srgbClr val="00B050"/>
                </a:solidFill>
              </a:rPr>
              <a:t>-1 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 denominator trace(A</a:t>
            </a:r>
            <a:r>
              <a:rPr lang="en-US" sz="2400" baseline="30000" dirty="0" smtClean="0"/>
              <a:t>-1 </a:t>
            </a:r>
            <a:r>
              <a:rPr lang="en-US" sz="2400" dirty="0" smtClean="0"/>
              <a:t>) is estimated by the CG sampler using a sweet-as (minimum variance) </a:t>
            </a:r>
            <a:r>
              <a:rPr lang="en-US" sz="2400" dirty="0" err="1" smtClean="0"/>
              <a:t>Lanczos</a:t>
            </a:r>
            <a:r>
              <a:rPr lang="en-US" sz="2400" dirty="0" smtClean="0"/>
              <a:t> Monte Carlo scheme </a:t>
            </a:r>
            <a:r>
              <a:rPr lang="en-US" sz="1600" dirty="0" smtClean="0"/>
              <a:t>(</a:t>
            </a:r>
            <a:r>
              <a:rPr lang="en-US" sz="1600" dirty="0" err="1" smtClean="0"/>
              <a:t>Bai</a:t>
            </a:r>
            <a:r>
              <a:rPr lang="en-US" sz="1600" dirty="0" smtClean="0"/>
              <a:t>, Fahey, &amp; </a:t>
            </a:r>
            <a:r>
              <a:rPr lang="en-US" sz="1600" dirty="0" err="1" smtClean="0"/>
              <a:t>Golub</a:t>
            </a:r>
            <a:r>
              <a:rPr lang="en-US" sz="1600" dirty="0" smtClean="0"/>
              <a:t> 1996)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Stopping criteria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CG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</a:t>
            </a:r>
            <a:r>
              <a:rPr lang="en-US" sz="3600" dirty="0" err="1" smtClean="0">
                <a:latin typeface="+mj-lt"/>
                <a:ea typeface="+mj-ea"/>
                <a:cs typeface="+mj-cs"/>
              </a:rPr>
              <a:t>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auss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7600" y="304800"/>
            <a:ext cx="7213600" cy="54102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7765" y="5418416"/>
          <a:ext cx="8909050" cy="1231764"/>
        </p:xfrm>
        <a:graphic>
          <a:graphicData uri="http://schemas.openxmlformats.org/presentationml/2006/ole">
            <p:oleObj spid="_x0000_s1026" name="Equation" r:id="rId4" imgW="3416040" imgH="44424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multivariate Gaussian distribution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05400" y="5410200"/>
            <a:ext cx="373380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Example: 10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 err="1" smtClean="0"/>
              <a:t>Laplacian</a:t>
            </a:r>
            <a:r>
              <a:rPr lang="en-US" sz="3600" dirty="0" smtClean="0"/>
              <a:t> over a 10x10 2D domain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685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en-US" sz="2000" dirty="0" err="1" smtClean="0"/>
              <a:t>eigenvalues</a:t>
            </a:r>
            <a:r>
              <a:rPr lang="en-US" sz="2000" dirty="0" smtClean="0"/>
              <a:t> of A</a:t>
            </a:r>
            <a:r>
              <a:rPr lang="en-US" sz="2000" baseline="30000" dirty="0" smtClean="0"/>
              <a:t>-1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12954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37 eigenvectors</a:t>
            </a:r>
          </a:p>
          <a:p>
            <a:pPr algn="ctr"/>
            <a:r>
              <a:rPr lang="en-US" sz="2000" dirty="0" smtClean="0"/>
              <a:t>are sampled </a:t>
            </a:r>
          </a:p>
          <a:p>
            <a:pPr algn="ctr"/>
            <a:r>
              <a:rPr lang="en-US" sz="2000" dirty="0" smtClean="0"/>
              <a:t>(and estimated) </a:t>
            </a:r>
          </a:p>
          <a:p>
            <a:pPr algn="ctr"/>
            <a:r>
              <a:rPr lang="en-US" sz="2000" dirty="0" smtClean="0"/>
              <a:t>by the CG sampler.</a:t>
            </a:r>
            <a:endParaRPr lang="en-US" sz="2000" dirty="0"/>
          </a:p>
        </p:txBody>
      </p:sp>
      <p:pic>
        <p:nvPicPr>
          <p:cNvPr id="9" name="Picture 8" descr="AMRFInvVsPk37Eig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7200" y="1132820"/>
            <a:ext cx="3556000" cy="2667000"/>
          </a:xfrm>
          <a:prstGeom prst="rect">
            <a:avLst/>
          </a:prstGeom>
        </p:spPr>
      </p:pic>
      <p:pic>
        <p:nvPicPr>
          <p:cNvPr id="7" name="Picture 6" descr="SUQ_table2.eps"/>
          <p:cNvPicPr>
            <a:picLocks noChangeAspect="1"/>
          </p:cNvPicPr>
          <p:nvPr/>
        </p:nvPicPr>
        <p:blipFill>
          <a:blip r:embed="rId4" cstate="print"/>
          <a:srcRect l="239" r="-851" b="24910"/>
          <a:stretch>
            <a:fillRect/>
          </a:stretch>
        </p:blipFill>
        <p:spPr>
          <a:xfrm>
            <a:off x="130969" y="3733800"/>
            <a:ext cx="9013031" cy="2971800"/>
          </a:xfrm>
          <a:prstGeom prst="rect">
            <a:avLst/>
          </a:prstGeom>
        </p:spPr>
      </p:pic>
      <p:pic>
        <p:nvPicPr>
          <p:cNvPr id="8" name="Picture 7" descr="AMRF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164" y="1371600"/>
            <a:ext cx="2133600" cy="1600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000" y="198120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A=       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sampler iterations </a:t>
            </a:r>
            <a:br>
              <a:rPr lang="en-US" dirty="0" smtClean="0"/>
            </a:br>
            <a:r>
              <a:rPr lang="en-US" dirty="0" smtClean="0"/>
              <a:t>until convergence?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priori</a:t>
            </a: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calculation of the number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solver</a:t>
            </a:r>
            <a:r>
              <a:rPr kumimoji="0" lang="en-US" sz="32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iterations to convergence</a:t>
            </a:r>
            <a:endParaRPr kumimoji="0" lang="en-US" sz="3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5000" y="1905000"/>
            <a:ext cx="5486400" cy="761999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A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b)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(I-G)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(x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A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b),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G=M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Since the solver error decreases according to a polynomial,  </a:t>
            </a:r>
            <a:endParaRPr lang="en-US" sz="2400" b="1" dirty="0"/>
          </a:p>
        </p:txBody>
      </p:sp>
      <p:pic>
        <p:nvPicPr>
          <p:cNvPr id="8" name="Picture 7" descr="GSWal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836" y="2590801"/>
            <a:ext cx="3013364" cy="2440090"/>
          </a:xfrm>
          <a:prstGeom prst="rect">
            <a:avLst/>
          </a:prstGeom>
        </p:spPr>
      </p:pic>
      <p:pic>
        <p:nvPicPr>
          <p:cNvPr id="9" name="Picture 8" descr="ChebyWal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69045" y="2590800"/>
            <a:ext cx="3086561" cy="24993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4873229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Gauss-Seidel                             </a:t>
            </a:r>
            <a:r>
              <a:rPr lang="en-US" dirty="0" err="1" smtClean="0"/>
              <a:t>Chebyshev</a:t>
            </a:r>
            <a:r>
              <a:rPr lang="en-US" dirty="0" smtClean="0"/>
              <a:t>-GS                      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31876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P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3200" dirty="0" smtClean="0">
                <a:solidFill>
                  <a:srgbClr val="FF0000"/>
                </a:solidFill>
              </a:rPr>
              <a:t>(I-G) = G</a:t>
            </a:r>
            <a:r>
              <a:rPr lang="en-US" sz="3200" baseline="30000" dirty="0" smtClean="0">
                <a:solidFill>
                  <a:srgbClr val="FF0000"/>
                </a:solidFill>
              </a:rPr>
              <a:t>k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5293936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P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3200" dirty="0" smtClean="0">
                <a:solidFill>
                  <a:srgbClr val="FF0000"/>
                </a:solidFill>
              </a:rPr>
              <a:t>(I-G)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en-US" sz="2000" dirty="0" smtClean="0"/>
              <a:t>is the </a:t>
            </a:r>
            <a:r>
              <a:rPr lang="en-US" sz="2000" dirty="0" err="1" smtClean="0"/>
              <a:t>k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order </a:t>
            </a:r>
            <a:r>
              <a:rPr lang="en-US" sz="2000" dirty="0" err="1" smtClean="0">
                <a:solidFill>
                  <a:srgbClr val="FF0000"/>
                </a:solidFill>
              </a:rPr>
              <a:t>Chebyshev</a:t>
            </a:r>
            <a:r>
              <a:rPr lang="en-US" sz="2000" dirty="0" smtClean="0"/>
              <a:t> polynomial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2590800"/>
            <a:ext cx="2667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then the estimated number of iterations </a:t>
            </a:r>
            <a:r>
              <a:rPr lang="en-US" i="1" dirty="0" smtClean="0"/>
              <a:t>k</a:t>
            </a:r>
            <a:r>
              <a:rPr lang="en-US" dirty="0" smtClean="0"/>
              <a:t> until the </a:t>
            </a:r>
            <a:r>
              <a:rPr lang="en-US" i="1" dirty="0" smtClean="0"/>
              <a:t>error reduction</a:t>
            </a:r>
            <a:r>
              <a:rPr lang="en-US" dirty="0" smtClean="0"/>
              <a:t> </a:t>
            </a:r>
            <a:r>
              <a:rPr lang="en-US" sz="1600" dirty="0" smtClean="0"/>
              <a:t>||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k</a:t>
            </a:r>
            <a:r>
              <a:rPr lang="en-US" sz="1600" baseline="30000" dirty="0" smtClean="0"/>
              <a:t>  </a:t>
            </a:r>
            <a:r>
              <a:rPr lang="en-US" sz="1600" dirty="0" smtClean="0"/>
              <a:t>- A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b|| / ||x</a:t>
            </a:r>
            <a:r>
              <a:rPr lang="en-US" sz="1600" baseline="30000" dirty="0" smtClean="0"/>
              <a:t>0  </a:t>
            </a:r>
            <a:r>
              <a:rPr lang="en-US" sz="1600" dirty="0" smtClean="0"/>
              <a:t>- A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b &lt;</a:t>
            </a:r>
            <a:r>
              <a:rPr lang="en-US" dirty="0" smtClean="0"/>
              <a:t> </a:t>
            </a:r>
            <a:r>
              <a:rPr lang="el-GR" dirty="0" smtClean="0"/>
              <a:t>ε</a:t>
            </a:r>
            <a:r>
              <a:rPr lang="en-US" dirty="0" smtClean="0"/>
              <a:t> is about </a:t>
            </a:r>
            <a:r>
              <a:rPr lang="en-US" sz="1600" dirty="0" smtClean="0"/>
              <a:t>(</a:t>
            </a:r>
            <a:r>
              <a:rPr lang="en-US" sz="1600" dirty="0" err="1" smtClean="0"/>
              <a:t>Axelsson</a:t>
            </a:r>
            <a:r>
              <a:rPr lang="en-US" sz="1600" dirty="0" smtClean="0"/>
              <a:t> 1996)</a:t>
            </a:r>
            <a:r>
              <a:rPr lang="en-US" dirty="0" smtClean="0"/>
              <a:t>: </a:t>
            </a:r>
          </a:p>
          <a:p>
            <a:pPr algn="ctr"/>
            <a:endParaRPr lang="en-US" sz="800" i="1" dirty="0" smtClean="0"/>
          </a:p>
          <a:p>
            <a:pPr algn="just">
              <a:buFont typeface="Arial" pitchFamily="34" charset="0"/>
              <a:buChar char="•"/>
            </a:pPr>
            <a:r>
              <a:rPr lang="en-US" i="1" dirty="0" smtClean="0"/>
              <a:t> </a:t>
            </a:r>
            <a:r>
              <a:rPr lang="en-US" dirty="0" smtClean="0"/>
              <a:t>Stationary splitting: </a:t>
            </a:r>
          </a:p>
          <a:p>
            <a:pPr algn="ctr"/>
            <a:r>
              <a:rPr lang="en-US" dirty="0" smtClean="0"/>
              <a:t>k = </a:t>
            </a:r>
            <a:r>
              <a:rPr lang="en-US" dirty="0" err="1" smtClean="0"/>
              <a:t>ln</a:t>
            </a:r>
            <a:r>
              <a:rPr lang="el-GR" dirty="0" smtClean="0"/>
              <a:t>ε</a:t>
            </a:r>
            <a:r>
              <a:rPr lang="en-US" dirty="0" smtClean="0"/>
              <a:t>/ </a:t>
            </a:r>
            <a:r>
              <a:rPr lang="en-US" dirty="0" err="1" smtClean="0"/>
              <a:t>ln</a:t>
            </a:r>
            <a:r>
              <a:rPr lang="en-US" dirty="0" smtClean="0"/>
              <a:t>(p(G))</a:t>
            </a:r>
            <a:endParaRPr lang="en-US" baseline="30000" dirty="0" smtClean="0"/>
          </a:p>
          <a:p>
            <a:pPr algn="ctr"/>
            <a:endParaRPr lang="en-US" sz="800" dirty="0" smtClean="0"/>
          </a:p>
          <a:p>
            <a:pPr algn="just">
              <a:buFont typeface="Arial" pitchFamily="34" charset="0"/>
              <a:buChar char="•"/>
            </a:pPr>
            <a:r>
              <a:rPr lang="en-US" i="1" dirty="0" smtClean="0"/>
              <a:t> </a:t>
            </a:r>
            <a:r>
              <a:rPr lang="en-US" dirty="0" err="1" smtClean="0"/>
              <a:t>Chebyshev</a:t>
            </a:r>
            <a:r>
              <a:rPr lang="en-US" dirty="0" smtClean="0"/>
              <a:t>: </a:t>
            </a:r>
          </a:p>
          <a:p>
            <a:pPr algn="ctr"/>
            <a:r>
              <a:rPr lang="en-US" dirty="0" smtClean="0"/>
              <a:t>k = </a:t>
            </a:r>
            <a:r>
              <a:rPr lang="en-US" dirty="0" err="1" smtClean="0"/>
              <a:t>ln</a:t>
            </a:r>
            <a:r>
              <a:rPr lang="en-US" dirty="0" smtClean="0"/>
              <a:t>(</a:t>
            </a:r>
            <a:r>
              <a:rPr lang="el-GR" dirty="0" smtClean="0"/>
              <a:t>ε</a:t>
            </a:r>
            <a:r>
              <a:rPr lang="en-US" dirty="0" smtClean="0"/>
              <a:t>/2)/</a:t>
            </a:r>
            <a:r>
              <a:rPr lang="en-US" dirty="0" err="1" smtClean="0"/>
              <a:t>ln</a:t>
            </a:r>
            <a:r>
              <a:rPr lang="el-GR" dirty="0" smtClean="0"/>
              <a:t>σ</a:t>
            </a:r>
            <a:endParaRPr lang="en-US" dirty="0" smtClean="0"/>
          </a:p>
          <a:p>
            <a:pPr algn="just"/>
            <a:endParaRPr lang="en-US" dirty="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6559550" y="5932487"/>
          <a:ext cx="1746250" cy="620713"/>
        </p:xfrm>
        <a:graphic>
          <a:graphicData uri="http://schemas.openxmlformats.org/presentationml/2006/ole">
            <p:oleObj spid="_x0000_s17412" name="Equation" r:id="rId6" imgW="1358640" imgH="48240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6096000" y="4114800"/>
            <a:ext cx="2209800" cy="144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priori</a:t>
            </a: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calculation of the number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sampler</a:t>
            </a:r>
            <a:r>
              <a:rPr kumimoji="0" lang="en-US" sz="32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iterations to convergence</a:t>
            </a:r>
            <a:endParaRPr kumimoji="0" lang="en-US" sz="3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954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... and since the sampler error decreases according to the </a:t>
            </a:r>
          </a:p>
          <a:p>
            <a:pPr algn="ctr"/>
            <a:r>
              <a:rPr lang="en-US" sz="2400" b="1" u="sng" dirty="0" smtClean="0"/>
              <a:t>same polynomial</a:t>
            </a:r>
            <a:r>
              <a:rPr lang="en-US" sz="2400" b="1" dirty="0" smtClean="0"/>
              <a:t>  </a:t>
            </a:r>
            <a:endParaRPr lang="en-US" sz="2400" b="1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524000" y="2209800"/>
            <a:ext cx="5638800" cy="914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– 0)=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(I-G)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(E(y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– 0)    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 smtClean="0"/>
              <a:t>(A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- </a:t>
            </a:r>
            <a:r>
              <a:rPr lang="en-US" sz="2400" dirty="0" err="1" smtClean="0"/>
              <a:t>Var</a:t>
            </a:r>
            <a:r>
              <a:rPr lang="en-US" sz="2400" dirty="0" smtClean="0"/>
              <a:t>(y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)) =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(I-G)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(y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(I-G)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GibbsWalk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836" y="3200400"/>
            <a:ext cx="3149600" cy="2362200"/>
          </a:xfrm>
          <a:prstGeom prst="rect">
            <a:avLst/>
          </a:prstGeom>
        </p:spPr>
      </p:pic>
      <p:pic>
        <p:nvPicPr>
          <p:cNvPr id="19" name="Picture 18" descr="ChebySamp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9249" y="3200401"/>
            <a:ext cx="2956751" cy="23923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9600" y="5421868"/>
            <a:ext cx="5105400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Gibbs                                       </a:t>
            </a:r>
            <a:r>
              <a:rPr lang="en-US" dirty="0" err="1" smtClean="0"/>
              <a:t>Chebyshev</a:t>
            </a:r>
            <a:r>
              <a:rPr lang="en-US" dirty="0" smtClean="0"/>
              <a:t>-Gibbs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" y="5816024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000" dirty="0" smtClean="0">
                <a:solidFill>
                  <a:srgbClr val="00B050"/>
                </a:solidFill>
              </a:rPr>
              <a:t>(I-G) = G</a:t>
            </a:r>
            <a:r>
              <a:rPr lang="en-US" sz="2000" baseline="30000" dirty="0" smtClean="0">
                <a:solidFill>
                  <a:srgbClr val="00B050"/>
                </a:solidFill>
              </a:rPr>
              <a:t>k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200" y="5791199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000" dirty="0" smtClean="0">
                <a:solidFill>
                  <a:srgbClr val="00B050"/>
                </a:solidFill>
              </a:rPr>
              <a:t>(I-G)  </a:t>
            </a:r>
          </a:p>
          <a:p>
            <a:pPr algn="ctr"/>
            <a:r>
              <a:rPr lang="en-US" sz="2000" dirty="0" smtClean="0"/>
              <a:t>is the </a:t>
            </a:r>
            <a:r>
              <a:rPr lang="en-US" sz="2000" dirty="0" err="1" smtClean="0"/>
              <a:t>k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order </a:t>
            </a:r>
            <a:r>
              <a:rPr lang="en-US" sz="2000" dirty="0" err="1" smtClean="0">
                <a:solidFill>
                  <a:srgbClr val="00B050"/>
                </a:solidFill>
              </a:rPr>
              <a:t>Chebyshev</a:t>
            </a:r>
            <a:r>
              <a:rPr lang="en-US" sz="2000" dirty="0" smtClean="0"/>
              <a:t> polynomial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priori</a:t>
            </a: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calculation of the number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sampler</a:t>
            </a:r>
            <a:r>
              <a:rPr kumimoji="0" lang="en-US" sz="32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iterations to convergence</a:t>
            </a:r>
            <a:endParaRPr kumimoji="0" lang="en-US" sz="3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954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... and since the sampler error decreases according to the </a:t>
            </a:r>
          </a:p>
          <a:p>
            <a:pPr algn="ctr"/>
            <a:r>
              <a:rPr lang="en-US" sz="2400" b="1" u="sng" dirty="0" smtClean="0"/>
              <a:t>same polynomial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352800"/>
            <a:ext cx="8153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THEN </a:t>
            </a:r>
            <a:r>
              <a:rPr lang="en-US" sz="1600" dirty="0" smtClean="0"/>
              <a:t>(Fox &amp; Parker 2013)</a:t>
            </a:r>
            <a:r>
              <a:rPr lang="en-US" sz="2000" dirty="0" smtClean="0"/>
              <a:t> the suggested number of iterations </a:t>
            </a:r>
            <a:r>
              <a:rPr lang="en-US" sz="2000" i="1" dirty="0" smtClean="0"/>
              <a:t>k</a:t>
            </a:r>
            <a:r>
              <a:rPr lang="en-US" sz="2000" dirty="0" smtClean="0"/>
              <a:t> until the </a:t>
            </a:r>
          </a:p>
          <a:p>
            <a:pPr algn="ctr"/>
            <a:r>
              <a:rPr lang="en-US" sz="2000" i="1" dirty="0" smtClean="0"/>
              <a:t>error reduction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400" dirty="0" smtClean="0"/>
              <a:t>||</a:t>
            </a:r>
            <a:r>
              <a:rPr lang="en-US" sz="2400" dirty="0" err="1" smtClean="0"/>
              <a:t>Var</a:t>
            </a:r>
            <a:r>
              <a:rPr lang="en-US" sz="2400" dirty="0" smtClean="0"/>
              <a:t>(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k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) -  A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|| / ||</a:t>
            </a:r>
            <a:r>
              <a:rPr lang="en-US" sz="2400" dirty="0" err="1" smtClean="0"/>
              <a:t>Var</a:t>
            </a:r>
            <a:r>
              <a:rPr lang="en-US" sz="2400" dirty="0" smtClean="0"/>
              <a:t>(y</a:t>
            </a:r>
            <a:r>
              <a:rPr lang="en-US" sz="2400" baseline="30000" dirty="0" smtClean="0"/>
              <a:t>0 </a:t>
            </a:r>
            <a:r>
              <a:rPr lang="en-US" sz="2400" dirty="0" smtClean="0"/>
              <a:t>) -  A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||  &lt; </a:t>
            </a:r>
            <a:r>
              <a:rPr lang="el-GR" sz="2000" dirty="0" smtClean="0"/>
              <a:t>ε</a:t>
            </a:r>
            <a:r>
              <a:rPr lang="en-US" sz="2000" dirty="0" smtClean="0"/>
              <a:t>  </a:t>
            </a:r>
          </a:p>
          <a:p>
            <a:pPr algn="ctr"/>
            <a:r>
              <a:rPr lang="en-US" sz="2000" dirty="0" smtClean="0"/>
              <a:t>is about: </a:t>
            </a:r>
          </a:p>
          <a:p>
            <a:pPr algn="ctr"/>
            <a:endParaRPr lang="en-US" sz="2000" i="1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i="1" dirty="0" smtClean="0"/>
              <a:t> </a:t>
            </a:r>
            <a:r>
              <a:rPr lang="en-US" sz="2000" dirty="0" smtClean="0"/>
              <a:t>Stationary splitting:    k = </a:t>
            </a:r>
            <a:r>
              <a:rPr lang="en-US" sz="2000" dirty="0" err="1" smtClean="0"/>
              <a:t>ln</a:t>
            </a:r>
            <a:r>
              <a:rPr lang="el-GR" sz="2000" dirty="0" smtClean="0"/>
              <a:t>ε</a:t>
            </a:r>
            <a:r>
              <a:rPr lang="en-US" sz="2000" dirty="0" smtClean="0"/>
              <a:t>/ </a:t>
            </a:r>
            <a:r>
              <a:rPr lang="en-US" sz="2000" dirty="0" err="1" smtClean="0"/>
              <a:t>ln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p(G)</a:t>
            </a:r>
            <a:r>
              <a:rPr lang="en-US" sz="2000" baseline="30000" dirty="0" smtClean="0">
                <a:solidFill>
                  <a:srgbClr val="00B050"/>
                </a:solidFill>
              </a:rPr>
              <a:t>2</a:t>
            </a:r>
            <a:r>
              <a:rPr lang="en-US" sz="2000" dirty="0" smtClean="0"/>
              <a:t>)</a:t>
            </a:r>
            <a:endParaRPr lang="en-US" sz="2000" baseline="30000" dirty="0" smtClean="0"/>
          </a:p>
          <a:p>
            <a:pPr algn="ctr"/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i="1" dirty="0" smtClean="0"/>
              <a:t> </a:t>
            </a:r>
            <a:r>
              <a:rPr lang="en-US" sz="2000" dirty="0" err="1" smtClean="0"/>
              <a:t>Chebyshev</a:t>
            </a:r>
            <a:r>
              <a:rPr lang="en-US" sz="2000" dirty="0" smtClean="0"/>
              <a:t>:                   k = </a:t>
            </a:r>
            <a:r>
              <a:rPr lang="en-US" sz="2000" dirty="0" err="1" smtClean="0"/>
              <a:t>ln</a:t>
            </a:r>
            <a:r>
              <a:rPr lang="en-US" sz="2000" dirty="0" smtClean="0"/>
              <a:t>(</a:t>
            </a:r>
            <a:r>
              <a:rPr lang="el-GR" sz="2000" dirty="0" smtClean="0"/>
              <a:t>ε</a:t>
            </a:r>
            <a:r>
              <a:rPr lang="en-US" sz="2000" dirty="0" smtClean="0"/>
              <a:t>/2)/</a:t>
            </a:r>
            <a:r>
              <a:rPr lang="en-US" sz="2000" dirty="0" err="1" smtClean="0"/>
              <a:t>ln</a:t>
            </a:r>
            <a:r>
              <a:rPr lang="en-US" sz="2000" dirty="0" smtClean="0"/>
              <a:t>(</a:t>
            </a:r>
            <a:r>
              <a:rPr lang="el-GR" sz="2000" dirty="0" smtClean="0">
                <a:solidFill>
                  <a:srgbClr val="00B050"/>
                </a:solidFill>
              </a:rPr>
              <a:t>σ</a:t>
            </a:r>
            <a:r>
              <a:rPr lang="en-US" sz="2000" baseline="30000" dirty="0" smtClean="0">
                <a:solidFill>
                  <a:srgbClr val="00B050"/>
                </a:solidFill>
              </a:rPr>
              <a:t>2</a:t>
            </a:r>
            <a:r>
              <a:rPr lang="en-US" sz="2000" dirty="0" smtClean="0"/>
              <a:t>),   </a:t>
            </a:r>
            <a:endParaRPr lang="en-US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279433" y="5334000"/>
          <a:ext cx="2492967" cy="838200"/>
        </p:xfrm>
        <a:graphic>
          <a:graphicData uri="http://schemas.openxmlformats.org/presentationml/2006/ole">
            <p:oleObj spid="_x0000_s19459" name="Equation" r:id="rId3" imgW="1625400" imgH="545760" progId="Equation.3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524000" y="2209800"/>
            <a:ext cx="5638800" cy="914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– 0)=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(I-G)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(E(y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– 0)    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 smtClean="0"/>
              <a:t>(A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- </a:t>
            </a:r>
            <a:r>
              <a:rPr lang="en-US" sz="2400" dirty="0" err="1" smtClean="0"/>
              <a:t>Var</a:t>
            </a:r>
            <a:r>
              <a:rPr lang="en-US" sz="2400" dirty="0" smtClean="0"/>
              <a:t>(y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)) =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(I-G)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(y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(I-G)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4800600"/>
            <a:ext cx="2057400" cy="1295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priori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calculation of the number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sampler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iterations to convergence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443335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For example:  </a:t>
            </a:r>
            <a:r>
              <a:rPr lang="en-US" sz="2400" dirty="0" smtClean="0"/>
              <a:t>Sampling from N(0,                          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 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24384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Predicted vs. Actual </a:t>
            </a:r>
          </a:p>
          <a:p>
            <a:pPr algn="ctr"/>
            <a:r>
              <a:rPr lang="en-US" sz="2000" dirty="0" smtClean="0"/>
              <a:t>number of iterations </a:t>
            </a:r>
            <a:r>
              <a:rPr lang="en-US" sz="2000" i="1" dirty="0" smtClean="0"/>
              <a:t>k</a:t>
            </a:r>
            <a:r>
              <a:rPr lang="en-US" sz="2000" dirty="0" smtClean="0"/>
              <a:t> until the </a:t>
            </a:r>
            <a:r>
              <a:rPr lang="en-US" sz="2000" i="1" dirty="0" smtClean="0"/>
              <a:t>error reduction</a:t>
            </a:r>
            <a:r>
              <a:rPr lang="en-US" sz="2000" dirty="0" smtClean="0"/>
              <a:t> in variance</a:t>
            </a:r>
          </a:p>
          <a:p>
            <a:pPr algn="ctr"/>
            <a:r>
              <a:rPr lang="en-US" sz="2000" dirty="0" smtClean="0"/>
              <a:t>is less than </a:t>
            </a:r>
            <a:r>
              <a:rPr lang="el-GR" sz="2000" dirty="0" smtClean="0"/>
              <a:t>ε</a:t>
            </a:r>
            <a:r>
              <a:rPr lang="en-US" sz="2000" dirty="0" smtClean="0"/>
              <a:t> = 10</a:t>
            </a:r>
            <a:r>
              <a:rPr lang="en-US" sz="2000" baseline="30000" dirty="0" smtClean="0"/>
              <a:t>-8</a:t>
            </a:r>
            <a:r>
              <a:rPr lang="en-US" sz="2000" dirty="0" smtClean="0"/>
              <a:t>: </a:t>
            </a:r>
          </a:p>
        </p:txBody>
      </p:sp>
      <p:pic>
        <p:nvPicPr>
          <p:cNvPr id="7" name="Picture 6" descr="A_F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200150"/>
            <a:ext cx="1447800" cy="1085850"/>
          </a:xfrm>
          <a:prstGeom prst="rect">
            <a:avLst/>
          </a:prstGeom>
        </p:spPr>
      </p:pic>
      <p:pic>
        <p:nvPicPr>
          <p:cNvPr id="8" name="Picture 7" descr="Diagnostocs_5x5x5_500it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66900"/>
            <a:ext cx="5334000" cy="4000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5830669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p(G) = 0.9987, </a:t>
            </a:r>
            <a:r>
              <a:rPr lang="el-GR" dirty="0" smtClean="0"/>
              <a:t>σ</a:t>
            </a:r>
            <a:r>
              <a:rPr lang="en-US" dirty="0" smtClean="0"/>
              <a:t> = 0.9312, 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Finite precision benchmark is the </a:t>
            </a:r>
          </a:p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Cholesky</a:t>
            </a:r>
            <a:r>
              <a:rPr lang="en-US" dirty="0" smtClean="0">
                <a:solidFill>
                  <a:srgbClr val="00B050"/>
                </a:solidFill>
              </a:rPr>
              <a:t> relative error = 0.0525 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029201" y="3886200"/>
          <a:ext cx="3962400" cy="2125608"/>
        </p:xfrm>
        <a:graphic>
          <a:graphicData uri="http://schemas.openxmlformats.org/drawingml/2006/table">
            <a:tbl>
              <a:tblPr/>
              <a:tblGrid>
                <a:gridCol w="871728"/>
                <a:gridCol w="1033271"/>
                <a:gridCol w="956734"/>
                <a:gridCol w="1100667"/>
              </a:tblGrid>
              <a:tr h="574316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Actual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61"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Solvers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SSOR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14161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13441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61"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Chebyshev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-SSOR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269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296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6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Samplers</a:t>
                      </a:r>
                    </a:p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SSOR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7076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--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61"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Chebyshev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-SSOR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60*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“Equivalent” </a:t>
            </a:r>
            <a:br>
              <a:rPr lang="en-US" dirty="0" smtClean="0"/>
            </a:br>
            <a:r>
              <a:rPr lang="en-US" dirty="0" smtClean="0"/>
              <a:t>sampler implementations </a:t>
            </a:r>
            <a:br>
              <a:rPr lang="en-US" dirty="0" smtClean="0"/>
            </a:br>
            <a:r>
              <a:rPr lang="en-US" dirty="0" smtClean="0"/>
              <a:t>yield different results in </a:t>
            </a:r>
            <a:br>
              <a:rPr lang="en-US" dirty="0" smtClean="0"/>
            </a:br>
            <a:r>
              <a:rPr lang="en-US" dirty="0" smtClean="0"/>
              <a:t>finite precision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71600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It is well known that “equivalent”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CG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Lanczos</a:t>
            </a:r>
            <a:r>
              <a:rPr lang="en-US" sz="2400" dirty="0" smtClean="0">
                <a:solidFill>
                  <a:srgbClr val="FF0000"/>
                </a:solidFill>
              </a:rPr>
              <a:t> algorithms</a:t>
            </a:r>
            <a:r>
              <a:rPr lang="en-US" sz="2400" dirty="0" smtClean="0"/>
              <a:t>  (in exact arithmetic) perform </a:t>
            </a:r>
          </a:p>
          <a:p>
            <a:r>
              <a:rPr lang="en-US" sz="2400" dirty="0" smtClean="0"/>
              <a:t>  very differently in finite precision.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Iterative </a:t>
            </a:r>
            <a:r>
              <a:rPr lang="en-US" sz="2400" dirty="0" err="1" smtClean="0">
                <a:solidFill>
                  <a:srgbClr val="00B050"/>
                </a:solidFill>
              </a:rPr>
              <a:t>Krylov</a:t>
            </a:r>
            <a:r>
              <a:rPr lang="en-US" sz="2400" dirty="0" smtClean="0">
                <a:solidFill>
                  <a:srgbClr val="00B050"/>
                </a:solidFill>
              </a:rPr>
              <a:t> samplers </a:t>
            </a:r>
          </a:p>
          <a:p>
            <a:r>
              <a:rPr lang="en-US" sz="2400" dirty="0" smtClean="0"/>
              <a:t>   (i.e., with </a:t>
            </a:r>
            <a:r>
              <a:rPr lang="en-US" sz="2400" dirty="0" err="1" smtClean="0">
                <a:solidFill>
                  <a:srgbClr val="00B050"/>
                </a:solidFill>
              </a:rPr>
              <a:t>Lanczos</a:t>
            </a:r>
            <a:r>
              <a:rPr lang="en-US" sz="2400" dirty="0" smtClean="0">
                <a:solidFill>
                  <a:srgbClr val="00B050"/>
                </a:solidFill>
              </a:rPr>
              <a:t>-CD, CD, CG, </a:t>
            </a:r>
            <a:r>
              <a:rPr lang="en-US" sz="2400" dirty="0" smtClean="0"/>
              <a:t>or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Lanczos</a:t>
            </a:r>
            <a:r>
              <a:rPr lang="en-US" sz="2400" dirty="0" smtClean="0">
                <a:solidFill>
                  <a:srgbClr val="00B050"/>
                </a:solidFill>
              </a:rPr>
              <a:t>-vectors</a:t>
            </a:r>
            <a:r>
              <a:rPr lang="en-US" sz="2400" dirty="0" smtClean="0"/>
              <a:t>)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are equivalent in exact arithmetic, but implementations in finite precision can yield different results.  This is currently under numerical investigation.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Different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Lanczos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sampling results due to different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finite precision implementations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There are at least three implementations of modern (i.e., second-order) </a:t>
            </a:r>
            <a:r>
              <a:rPr lang="en-US" sz="2000" dirty="0" err="1" smtClean="0"/>
              <a:t>Chebyshev</a:t>
            </a:r>
            <a:r>
              <a:rPr lang="en-US" sz="2000" dirty="0" smtClean="0"/>
              <a:t> accelerated linear solvers </a:t>
            </a:r>
          </a:p>
          <a:p>
            <a:r>
              <a:rPr lang="en-US" sz="2000" dirty="0" smtClean="0"/>
              <a:t>(</a:t>
            </a:r>
            <a:r>
              <a:rPr lang="en-US" sz="1600" dirty="0" smtClean="0"/>
              <a:t>e.g., </a:t>
            </a:r>
            <a:r>
              <a:rPr lang="en-US" sz="1600" dirty="0" err="1" smtClean="0"/>
              <a:t>Axelsson</a:t>
            </a:r>
            <a:r>
              <a:rPr lang="en-US" sz="1600" dirty="0" smtClean="0"/>
              <a:t> 1991, </a:t>
            </a:r>
            <a:r>
              <a:rPr lang="en-US" sz="1600" dirty="0" err="1" smtClean="0"/>
              <a:t>Saad</a:t>
            </a:r>
            <a:r>
              <a:rPr lang="en-US" sz="1600" dirty="0" smtClean="0"/>
              <a:t> 2003, and </a:t>
            </a:r>
            <a:r>
              <a:rPr lang="en-US" sz="1600" dirty="0" err="1" smtClean="0"/>
              <a:t>Golub</a:t>
            </a:r>
            <a:r>
              <a:rPr lang="en-US" sz="1600" dirty="0" smtClean="0"/>
              <a:t> &amp; Van Loan 1996)</a:t>
            </a:r>
            <a:r>
              <a:rPr lang="en-US" sz="2000" dirty="0" smtClean="0"/>
              <a:t>.  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Some preliminary results comparing </a:t>
            </a:r>
            <a:r>
              <a:rPr lang="en-US" sz="2000" dirty="0" err="1" smtClean="0"/>
              <a:t>Axelsson</a:t>
            </a:r>
            <a:r>
              <a:rPr lang="en-US" sz="2000" dirty="0" smtClean="0"/>
              <a:t> and </a:t>
            </a:r>
            <a:r>
              <a:rPr lang="en-US" sz="2000" dirty="0" err="1" smtClean="0"/>
              <a:t>Saad</a:t>
            </a:r>
            <a:r>
              <a:rPr lang="en-US" sz="2000" dirty="0" smtClean="0"/>
              <a:t> implementations:</a:t>
            </a:r>
          </a:p>
        </p:txBody>
      </p:sp>
      <p:pic>
        <p:nvPicPr>
          <p:cNvPr id="3" name="Picture 2" descr="ConvOfSaadAnd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438400"/>
            <a:ext cx="5715000" cy="42862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Different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Chebyshev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sampling results due to different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finite precision implementations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fast iterative sampler </a:t>
            </a:r>
            <a:br>
              <a:rPr lang="en-US" dirty="0" smtClean="0"/>
            </a:br>
            <a:r>
              <a:rPr lang="en-US" dirty="0" smtClean="0"/>
              <a:t>(i.e., PCG-</a:t>
            </a:r>
            <a:r>
              <a:rPr lang="en-US" dirty="0" err="1" smtClean="0"/>
              <a:t>Chebyshev</a:t>
            </a:r>
            <a:r>
              <a:rPr lang="en-US" dirty="0" smtClean="0"/>
              <a:t>-SSOR) </a:t>
            </a:r>
            <a:br>
              <a:rPr lang="en-US" dirty="0" smtClean="0"/>
            </a:br>
            <a:r>
              <a:rPr lang="en-US" dirty="0" smtClean="0"/>
              <a:t>of N(0, A</a:t>
            </a:r>
            <a:r>
              <a:rPr lang="en-US" baseline="30000" dirty="0" smtClean="0"/>
              <a:t>-1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sz="2200" dirty="0" smtClean="0"/>
              <a:t>(given a precision matrix A)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ibbsWalk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1564" y="4103133"/>
            <a:ext cx="3149600" cy="2362200"/>
          </a:xfrm>
          <a:prstGeom prst="rect">
            <a:avLst/>
          </a:prstGeom>
        </p:spPr>
      </p:pic>
      <p:pic>
        <p:nvPicPr>
          <p:cNvPr id="7" name="Picture 6" descr="LanczosWalk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6608" y="4103132"/>
            <a:ext cx="2891192" cy="2412649"/>
          </a:xfrm>
          <a:prstGeom prst="rect">
            <a:avLst/>
          </a:prstGeom>
        </p:spPr>
      </p:pic>
      <p:pic>
        <p:nvPicPr>
          <p:cNvPr id="10" name="Picture 9" descr="ChebySamp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6849" y="4103134"/>
            <a:ext cx="2956751" cy="23923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3733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Sampling  y ~ N(0,A</a:t>
            </a:r>
            <a:r>
              <a:rPr lang="en-US" b="1" baseline="30000" dirty="0" smtClean="0">
                <a:solidFill>
                  <a:srgbClr val="00B050"/>
                </a:solidFill>
              </a:rPr>
              <a:t>-1</a:t>
            </a:r>
            <a:r>
              <a:rPr lang="en-US" b="1" dirty="0" smtClean="0">
                <a:solidFill>
                  <a:srgbClr val="00B050"/>
                </a:solidFill>
              </a:rPr>
              <a:t>):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524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Correspondence between </a:t>
            </a:r>
            <a:r>
              <a:rPr lang="en-US" sz="2800" b="1" dirty="0" smtClean="0">
                <a:solidFill>
                  <a:srgbClr val="FF0000"/>
                </a:solidFill>
              </a:rPr>
              <a:t>solvers</a:t>
            </a:r>
            <a:r>
              <a:rPr lang="en-US" sz="2800" b="1" dirty="0" smtClean="0"/>
              <a:t> and </a:t>
            </a:r>
            <a:r>
              <a:rPr lang="en-US" sz="2800" b="1" dirty="0" smtClean="0">
                <a:solidFill>
                  <a:srgbClr val="00B050"/>
                </a:solidFill>
              </a:rPr>
              <a:t>samplers</a:t>
            </a:r>
            <a:r>
              <a:rPr lang="en-US" sz="2800" b="1" dirty="0" smtClean="0"/>
              <a:t> of N(0, A</a:t>
            </a:r>
            <a:r>
              <a:rPr lang="en-US" sz="2800" b="1" baseline="30000" dirty="0" smtClean="0"/>
              <a:t>-1</a:t>
            </a:r>
            <a:r>
              <a:rPr lang="en-US" sz="2800" b="1" dirty="0" smtClean="0"/>
              <a:t>)  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324601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Gibbs                                       </a:t>
            </a:r>
            <a:r>
              <a:rPr lang="en-US" dirty="0" err="1" smtClean="0"/>
              <a:t>Chebyshev</a:t>
            </a:r>
            <a:r>
              <a:rPr lang="en-US" dirty="0" smtClean="0"/>
              <a:t>-Gibbs                               CG-</a:t>
            </a:r>
            <a:r>
              <a:rPr lang="en-US" dirty="0" err="1" smtClean="0"/>
              <a:t>Lanczos</a:t>
            </a:r>
            <a:r>
              <a:rPr lang="en-US" dirty="0" smtClean="0"/>
              <a:t> sampler</a:t>
            </a:r>
            <a:endParaRPr lang="en-US" dirty="0"/>
          </a:p>
        </p:txBody>
      </p:sp>
      <p:pic>
        <p:nvPicPr>
          <p:cNvPr id="16" name="Picture 15" descr="GSWal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836" y="1005840"/>
            <a:ext cx="3013364" cy="2440090"/>
          </a:xfrm>
          <a:prstGeom prst="rect">
            <a:avLst/>
          </a:prstGeom>
        </p:spPr>
      </p:pic>
      <p:pic>
        <p:nvPicPr>
          <p:cNvPr id="17" name="Picture 16" descr="CGWal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990599"/>
            <a:ext cx="3047999" cy="2468136"/>
          </a:xfrm>
          <a:prstGeom prst="rect">
            <a:avLst/>
          </a:prstGeom>
        </p:spPr>
      </p:pic>
      <p:pic>
        <p:nvPicPr>
          <p:cNvPr id="18" name="Picture 17" descr="ChebyWal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69045" y="1005839"/>
            <a:ext cx="3086561" cy="24993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" y="6974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Solving  Ax=b: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32882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Gauss-Seidel                             </a:t>
            </a:r>
            <a:r>
              <a:rPr lang="en-US" dirty="0" err="1" smtClean="0"/>
              <a:t>Chebyshev</a:t>
            </a:r>
            <a:r>
              <a:rPr lang="en-US" dirty="0" smtClean="0"/>
              <a:t>-GS                                               CG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fast iterative sampler for </a:t>
            </a:r>
            <a:r>
              <a:rPr lang="en-US" sz="8900" dirty="0" smtClean="0"/>
              <a:t>LARGE</a:t>
            </a:r>
            <a:r>
              <a:rPr lang="en-US" dirty="0" smtClean="0"/>
              <a:t> N(0, A</a:t>
            </a:r>
            <a:r>
              <a:rPr lang="en-US" baseline="30000" dirty="0" smtClean="0"/>
              <a:t>-1</a:t>
            </a:r>
            <a:r>
              <a:rPr lang="en-US" dirty="0" smtClean="0"/>
              <a:t>):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3886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Use a combination of samplers: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Use a </a:t>
            </a:r>
            <a:r>
              <a:rPr lang="en-US" dirty="0" smtClean="0">
                <a:solidFill>
                  <a:srgbClr val="00B050"/>
                </a:solidFill>
              </a:rPr>
              <a:t>PCG sampler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(with splitting/</a:t>
            </a:r>
            <a:r>
              <a:rPr lang="en-US" dirty="0" err="1" smtClean="0"/>
              <a:t>preconditioner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M</a:t>
            </a:r>
            <a:r>
              <a:rPr lang="en-US" baseline="-25000" dirty="0" smtClean="0">
                <a:solidFill>
                  <a:srgbClr val="00B050"/>
                </a:solidFill>
              </a:rPr>
              <a:t>SSOR</a:t>
            </a:r>
            <a:r>
              <a:rPr lang="en-US" dirty="0" smtClean="0"/>
              <a:t>) </a:t>
            </a:r>
          </a:p>
          <a:p>
            <a:pPr>
              <a:buNone/>
            </a:pPr>
            <a:r>
              <a:rPr lang="en-US" dirty="0" smtClean="0"/>
              <a:t>     to generate a </a:t>
            </a:r>
            <a:r>
              <a:rPr lang="en-US" u="sng" dirty="0" smtClean="0"/>
              <a:t>sample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y</a:t>
            </a:r>
            <a:r>
              <a:rPr lang="en-US" baseline="30000" dirty="0" err="1" smtClean="0">
                <a:solidFill>
                  <a:srgbClr val="00B050"/>
                </a:solidFill>
              </a:rPr>
              <a:t>k</a:t>
            </a:r>
            <a:r>
              <a:rPr lang="en-US" baseline="-25000" dirty="0" err="1" smtClean="0">
                <a:solidFill>
                  <a:srgbClr val="00B050"/>
                </a:solidFill>
              </a:rPr>
              <a:t>PCG</a:t>
            </a:r>
            <a:r>
              <a:rPr lang="en-US" baseline="-25000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approx. dist. 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N(0, M</a:t>
            </a:r>
            <a:r>
              <a:rPr lang="en-US" baseline="-25000" dirty="0" smtClean="0">
                <a:solidFill>
                  <a:srgbClr val="00B050"/>
                </a:solidFill>
              </a:rPr>
              <a:t>SSOR</a:t>
            </a:r>
            <a:r>
              <a:rPr lang="en-US" baseline="30000" dirty="0" smtClean="0">
                <a:solidFill>
                  <a:srgbClr val="00B050"/>
                </a:solidFill>
              </a:rPr>
              <a:t>1/2</a:t>
            </a:r>
            <a:r>
              <a:rPr lang="en-US" dirty="0" smtClean="0">
                <a:solidFill>
                  <a:srgbClr val="00B050"/>
                </a:solidFill>
              </a:rPr>
              <a:t> A</a:t>
            </a:r>
            <a:r>
              <a:rPr lang="en-US" baseline="30000" dirty="0" smtClean="0">
                <a:solidFill>
                  <a:srgbClr val="00B050"/>
                </a:solidFill>
              </a:rPr>
              <a:t>-1 </a:t>
            </a:r>
            <a:r>
              <a:rPr lang="en-US" dirty="0" smtClean="0">
                <a:solidFill>
                  <a:srgbClr val="00B050"/>
                </a:solidFill>
              </a:rPr>
              <a:t>M</a:t>
            </a:r>
            <a:r>
              <a:rPr lang="en-US" baseline="-25000" dirty="0" smtClean="0">
                <a:solidFill>
                  <a:srgbClr val="00B050"/>
                </a:solidFill>
              </a:rPr>
              <a:t>SSOR</a:t>
            </a:r>
            <a:r>
              <a:rPr lang="en-US" baseline="30000" dirty="0" smtClean="0">
                <a:solidFill>
                  <a:srgbClr val="00B050"/>
                </a:solidFill>
              </a:rPr>
              <a:t>1/2</a:t>
            </a:r>
            <a:r>
              <a:rPr lang="en-US" baseline="-25000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r>
              <a:rPr lang="en-US" dirty="0" smtClean="0"/>
              <a:t>and estimates of the extreme </a:t>
            </a:r>
            <a:r>
              <a:rPr lang="en-US" dirty="0" err="1" smtClean="0">
                <a:solidFill>
                  <a:srgbClr val="00B050"/>
                </a:solidFill>
              </a:rPr>
              <a:t>eigenvalues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of</a:t>
            </a:r>
            <a:r>
              <a:rPr lang="en-US" dirty="0" smtClean="0">
                <a:solidFill>
                  <a:srgbClr val="00B050"/>
                </a:solidFill>
              </a:rPr>
              <a:t>  I – G = M</a:t>
            </a:r>
            <a:r>
              <a:rPr lang="en-US" baseline="-25000" dirty="0" smtClean="0">
                <a:solidFill>
                  <a:srgbClr val="00B050"/>
                </a:solidFill>
              </a:rPr>
              <a:t>SSOR</a:t>
            </a:r>
            <a:r>
              <a:rPr lang="en-US" baseline="30000" dirty="0" smtClean="0">
                <a:solidFill>
                  <a:srgbClr val="00B050"/>
                </a:solidFill>
              </a:rPr>
              <a:t>-1</a:t>
            </a:r>
            <a:r>
              <a:rPr lang="en-US" baseline="-25000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Seed the </a:t>
            </a:r>
            <a:r>
              <a:rPr lang="en-US" u="sng" dirty="0" smtClean="0"/>
              <a:t>samples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M</a:t>
            </a:r>
            <a:r>
              <a:rPr lang="en-US" baseline="-25000" dirty="0" smtClean="0">
                <a:solidFill>
                  <a:srgbClr val="00B050"/>
                </a:solidFill>
              </a:rPr>
              <a:t>SSOR</a:t>
            </a:r>
            <a:r>
              <a:rPr lang="en-US" baseline="30000" dirty="0" smtClean="0">
                <a:solidFill>
                  <a:srgbClr val="00B050"/>
                </a:solidFill>
              </a:rPr>
              <a:t>-1/2 </a:t>
            </a:r>
            <a:r>
              <a:rPr lang="en-US" dirty="0" err="1" smtClean="0">
                <a:solidFill>
                  <a:srgbClr val="00B050"/>
                </a:solidFill>
              </a:rPr>
              <a:t>y</a:t>
            </a:r>
            <a:r>
              <a:rPr lang="en-US" baseline="30000" dirty="0" err="1" smtClean="0">
                <a:solidFill>
                  <a:srgbClr val="00B050"/>
                </a:solidFill>
              </a:rPr>
              <a:t>k</a:t>
            </a:r>
            <a:r>
              <a:rPr lang="en-US" baseline="-25000" dirty="0" err="1" smtClean="0">
                <a:solidFill>
                  <a:srgbClr val="00B050"/>
                </a:solidFill>
              </a:rPr>
              <a:t>PCG</a:t>
            </a:r>
            <a:r>
              <a:rPr lang="en-US" baseline="-25000" dirty="0" smtClean="0">
                <a:solidFill>
                  <a:srgbClr val="00B050"/>
                </a:solidFill>
              </a:rPr>
              <a:t>  </a:t>
            </a:r>
            <a:r>
              <a:rPr lang="en-US" dirty="0" smtClean="0"/>
              <a:t>and the </a:t>
            </a:r>
            <a:r>
              <a:rPr lang="en-US" u="sng" dirty="0" smtClean="0"/>
              <a:t>extreme </a:t>
            </a:r>
            <a:r>
              <a:rPr lang="en-US" u="sng" dirty="0" err="1" smtClean="0"/>
              <a:t>eigenvalues</a:t>
            </a:r>
            <a:r>
              <a:rPr lang="en-US" dirty="0" smtClean="0"/>
              <a:t> into a </a:t>
            </a:r>
            <a:r>
              <a:rPr lang="en-US" dirty="0" err="1" smtClean="0">
                <a:solidFill>
                  <a:srgbClr val="00B050"/>
                </a:solidFill>
              </a:rPr>
              <a:t>Chebyshev</a:t>
            </a:r>
            <a:r>
              <a:rPr lang="en-US" dirty="0" smtClean="0">
                <a:solidFill>
                  <a:srgbClr val="00B050"/>
                </a:solidFill>
              </a:rPr>
              <a:t> accelerated SSOR sampler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similar to approach has been used running </a:t>
            </a:r>
            <a:r>
              <a:rPr lang="en-US" dirty="0" err="1" smtClean="0"/>
              <a:t>Chebyshev</a:t>
            </a:r>
            <a:r>
              <a:rPr lang="en-US" dirty="0" smtClean="0"/>
              <a:t>-accelerated solvers with multiple RHSs </a:t>
            </a:r>
            <a:r>
              <a:rPr lang="en-US" sz="1600" dirty="0" smtClean="0"/>
              <a:t>(</a:t>
            </a:r>
            <a:r>
              <a:rPr lang="en-US" sz="1700" dirty="0" err="1" smtClean="0"/>
              <a:t>Golub</a:t>
            </a:r>
            <a:r>
              <a:rPr lang="en-US" sz="1700" dirty="0" smtClean="0"/>
              <a:t>, Ruiz &amp; </a:t>
            </a:r>
            <a:r>
              <a:rPr lang="en-US" sz="1700" dirty="0" err="1" smtClean="0"/>
              <a:t>Touhami</a:t>
            </a:r>
            <a:r>
              <a:rPr lang="en-US" sz="1700" dirty="0" smtClean="0"/>
              <a:t> 2007)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40505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 smtClean="0"/>
              <a:t>Example sampling via </a:t>
            </a:r>
            <a:r>
              <a:rPr lang="en-US" sz="2800" dirty="0" err="1" smtClean="0"/>
              <a:t>Chebyshev</a:t>
            </a:r>
            <a:r>
              <a:rPr lang="en-US" sz="2800" dirty="0" smtClean="0"/>
              <a:t>-SSOR sampling </a:t>
            </a:r>
          </a:p>
          <a:p>
            <a:pPr lvl="0" algn="ctr">
              <a:spcBef>
                <a:spcPct val="0"/>
              </a:spcBef>
              <a:defRPr/>
            </a:pPr>
            <a:endParaRPr lang="en-US" sz="2800" dirty="0" smtClean="0"/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/>
              <a:t>from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N(0,                      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-1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) in 100D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2512874"/>
            <a:ext cx="2438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Covariance matrix  convergence, </a:t>
            </a:r>
          </a:p>
          <a:p>
            <a:r>
              <a:rPr lang="en-US" sz="1600" dirty="0" smtClean="0"/>
              <a:t>||A</a:t>
            </a:r>
            <a:r>
              <a:rPr lang="en-US" sz="1600" baseline="30000" dirty="0" smtClean="0"/>
              <a:t>-1 </a:t>
            </a:r>
            <a:r>
              <a:rPr lang="en-US" sz="1600" dirty="0" smtClean="0"/>
              <a:t>– </a:t>
            </a:r>
            <a:r>
              <a:rPr lang="en-US" sz="1600" dirty="0" err="1" smtClean="0"/>
              <a:t>Var</a:t>
            </a:r>
            <a:r>
              <a:rPr lang="en-US" sz="1600" dirty="0" smtClean="0"/>
              <a:t>(</a:t>
            </a:r>
            <a:r>
              <a:rPr lang="en-US" sz="1600" dirty="0" err="1" smtClean="0"/>
              <a:t>y</a:t>
            </a:r>
            <a:r>
              <a:rPr lang="en-US" sz="1600" baseline="30000" dirty="0" err="1" smtClean="0"/>
              <a:t>k</a:t>
            </a:r>
            <a:r>
              <a:rPr lang="en-US" sz="1600" dirty="0" smtClean="0"/>
              <a:t>)||</a:t>
            </a:r>
            <a:r>
              <a:rPr lang="en-US" sz="1600" baseline="-25000" dirty="0" smtClean="0"/>
              <a:t>2 </a:t>
            </a:r>
            <a:r>
              <a:rPr lang="en-US" sz="1600" dirty="0" smtClean="0"/>
              <a:t>/||A</a:t>
            </a:r>
            <a:r>
              <a:rPr lang="en-US" sz="1600" baseline="30000" dirty="0" smtClean="0"/>
              <a:t>-1 </a:t>
            </a:r>
            <a:r>
              <a:rPr lang="en-US" sz="1600" dirty="0" smtClean="0"/>
              <a:t>||</a:t>
            </a:r>
            <a:r>
              <a:rPr lang="en-US" sz="1600" baseline="-25000" dirty="0" smtClean="0"/>
              <a:t>2</a:t>
            </a:r>
            <a:endParaRPr lang="en-US" sz="1600" dirty="0" smtClean="0"/>
          </a:p>
          <a:p>
            <a:endParaRPr lang="en-US" sz="2400" dirty="0"/>
          </a:p>
        </p:txBody>
      </p:sp>
      <p:pic>
        <p:nvPicPr>
          <p:cNvPr id="8" name="Picture 7" descr="SxConv4.bmp"/>
          <p:cNvPicPr>
            <a:picLocks noChangeAspect="1"/>
          </p:cNvPicPr>
          <p:nvPr/>
        </p:nvPicPr>
        <p:blipFill>
          <a:blip r:embed="rId3" cstate="print"/>
          <a:srcRect l="15408" t="33333" r="13836" b="26667"/>
          <a:stretch>
            <a:fillRect/>
          </a:stretch>
        </p:blipFill>
        <p:spPr>
          <a:xfrm>
            <a:off x="2381250" y="1600200"/>
            <a:ext cx="6762750" cy="5410200"/>
          </a:xfrm>
          <a:prstGeom prst="rect">
            <a:avLst/>
          </a:prstGeom>
        </p:spPr>
      </p:pic>
      <p:pic>
        <p:nvPicPr>
          <p:cNvPr id="7" name="Picture 6" descr="AMRF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8400" y="457200"/>
            <a:ext cx="16256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931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Comparing </a:t>
            </a:r>
            <a:r>
              <a:rPr lang="en-US" dirty="0" smtClean="0">
                <a:solidFill>
                  <a:srgbClr val="00B050"/>
                </a:solidFill>
              </a:rPr>
              <a:t>CG-</a:t>
            </a:r>
            <a:r>
              <a:rPr lang="en-US" dirty="0" err="1" smtClean="0">
                <a:solidFill>
                  <a:srgbClr val="00B050"/>
                </a:solidFill>
              </a:rPr>
              <a:t>Chebyshev</a:t>
            </a:r>
            <a:r>
              <a:rPr lang="en-US" dirty="0" smtClean="0">
                <a:solidFill>
                  <a:srgbClr val="00B050"/>
                </a:solidFill>
              </a:rPr>
              <a:t>-SSOR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err="1" smtClean="0">
                <a:solidFill>
                  <a:srgbClr val="00B050"/>
                </a:solidFill>
              </a:rPr>
              <a:t>Chebyshev</a:t>
            </a:r>
            <a:r>
              <a:rPr lang="en-US" dirty="0" smtClean="0">
                <a:solidFill>
                  <a:srgbClr val="00B050"/>
                </a:solidFill>
              </a:rPr>
              <a:t>-SSOR </a:t>
            </a:r>
            <a:r>
              <a:rPr lang="en-US" dirty="0" smtClean="0"/>
              <a:t>sampling </a:t>
            </a:r>
            <a:br>
              <a:rPr lang="en-US" dirty="0" smtClean="0"/>
            </a:br>
            <a:r>
              <a:rPr lang="en-US" dirty="0" smtClean="0"/>
              <a:t>from N(0,             ):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1" y="2350531"/>
          <a:ext cx="6095999" cy="2819398"/>
        </p:xfrm>
        <a:graphic>
          <a:graphicData uri="http://schemas.openxmlformats.org/drawingml/2006/table">
            <a:tbl>
              <a:tblPr/>
              <a:tblGrid>
                <a:gridCol w="1732583"/>
                <a:gridCol w="1351788"/>
                <a:gridCol w="3011628"/>
              </a:tblGrid>
              <a:tr h="574316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||A</a:t>
                      </a:r>
                      <a:r>
                        <a:rPr lang="en-US" sz="1600" baseline="30000" dirty="0" smtClean="0"/>
                        <a:t>-1 </a:t>
                      </a:r>
                      <a:r>
                        <a:rPr lang="en-US" sz="1600" dirty="0" smtClean="0"/>
                        <a:t>– </a:t>
                      </a:r>
                      <a:r>
                        <a:rPr lang="en-US" sz="1600" dirty="0" err="1" smtClean="0"/>
                        <a:t>Var</a:t>
                      </a:r>
                      <a:r>
                        <a:rPr lang="en-US" sz="1600" dirty="0" smtClean="0"/>
                        <a:t>(y</a:t>
                      </a:r>
                      <a:r>
                        <a:rPr lang="en-US" sz="1600" baseline="30000" dirty="0" smtClean="0"/>
                        <a:t>100</a:t>
                      </a:r>
                      <a:r>
                        <a:rPr lang="en-US" sz="1600" dirty="0" smtClean="0"/>
                        <a:t>)||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/||A</a:t>
                      </a:r>
                      <a:r>
                        <a:rPr lang="en-US" sz="1600" baseline="30000" dirty="0" smtClean="0"/>
                        <a:t>-1 </a:t>
                      </a:r>
                      <a:r>
                        <a:rPr lang="en-US" sz="1600" dirty="0" smtClean="0"/>
                        <a:t>||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dirty="0" smtClean="0"/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Gibbs (GS)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0.992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6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SSOR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0.2122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0.973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6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Chebyshev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-SSOR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0.805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61"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0.2122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0.316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6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CG-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Chebyshev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-SSOR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0.757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61"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0.2122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0.317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Cholesky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--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0.199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638800" y="3493531"/>
            <a:ext cx="8382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257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Numerical examples suggest that seeding </a:t>
            </a:r>
            <a:r>
              <a:rPr lang="en-US" sz="2400" dirty="0" err="1" smtClean="0"/>
              <a:t>Chebyshev</a:t>
            </a:r>
            <a:r>
              <a:rPr lang="en-US" sz="2400" dirty="0" smtClean="0"/>
              <a:t> with a CG sample AND CG-estimated </a:t>
            </a:r>
            <a:r>
              <a:rPr lang="en-US" sz="2400" dirty="0" err="1" smtClean="0"/>
              <a:t>eigenvalues</a:t>
            </a:r>
            <a:r>
              <a:rPr lang="en-US" sz="2400" dirty="0" smtClean="0"/>
              <a:t> do at least as good a job as when using a “direct” </a:t>
            </a:r>
            <a:r>
              <a:rPr lang="en-US" sz="2400" dirty="0" err="1" smtClean="0"/>
              <a:t>eigen</a:t>
            </a:r>
            <a:r>
              <a:rPr lang="en-US" sz="2400" dirty="0" smtClean="0"/>
              <a:t>-solver (such as the QR-algorithm implemented via MATLAB’s </a:t>
            </a:r>
            <a:r>
              <a:rPr lang="en-US" sz="2400" dirty="0" err="1" smtClean="0"/>
              <a:t>eig</a:t>
            </a:r>
            <a:r>
              <a:rPr lang="en-US" sz="2400" dirty="0" smtClean="0"/>
              <a:t>( )). </a:t>
            </a:r>
            <a:endParaRPr lang="en-US" sz="2400" dirty="0"/>
          </a:p>
        </p:txBody>
      </p:sp>
      <p:pic>
        <p:nvPicPr>
          <p:cNvPr id="8" name="Picture 7" descr="AinvGaussC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283731"/>
            <a:ext cx="13716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Convergence to N(0, A</a:t>
            </a:r>
            <a:r>
              <a:rPr lang="en-US" baseline="30000" dirty="0" smtClean="0"/>
              <a:t>-1</a:t>
            </a:r>
            <a:r>
              <a:rPr lang="en-US" dirty="0" smtClean="0"/>
              <a:t>) implies convergence to N(0,A).   </a:t>
            </a:r>
            <a:br>
              <a:rPr lang="en-US" dirty="0" smtClean="0"/>
            </a:br>
            <a:r>
              <a:rPr lang="en-US" dirty="0" smtClean="0"/>
              <a:t>The converse is not necessarily true.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853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If you have an “exact” sample </a:t>
            </a:r>
            <a:r>
              <a:rPr lang="en-US" sz="2000" dirty="0" smtClean="0">
                <a:solidFill>
                  <a:srgbClr val="00B050"/>
                </a:solidFill>
              </a:rPr>
              <a:t> y ~ N(0, A</a:t>
            </a:r>
            <a:r>
              <a:rPr lang="en-US" sz="2000" baseline="30000" dirty="0" smtClean="0">
                <a:solidFill>
                  <a:srgbClr val="00B050"/>
                </a:solidFill>
              </a:rPr>
              <a:t>-1</a:t>
            </a:r>
            <a:r>
              <a:rPr lang="en-US" sz="2000" dirty="0" smtClean="0">
                <a:solidFill>
                  <a:srgbClr val="00B050"/>
                </a:solidFill>
              </a:rPr>
              <a:t>)</a:t>
            </a:r>
            <a:r>
              <a:rPr lang="en-US" sz="2000" dirty="0" smtClean="0"/>
              <a:t>, then simply multiplying by A yields a sample </a:t>
            </a:r>
            <a:r>
              <a:rPr lang="en-US" sz="2000" dirty="0" smtClean="0">
                <a:solidFill>
                  <a:srgbClr val="00B050"/>
                </a:solidFill>
              </a:rPr>
              <a:t>b = Ay ~  y ~ N(0, AA</a:t>
            </a:r>
            <a:r>
              <a:rPr lang="en-US" sz="2000" baseline="30000" dirty="0" smtClean="0">
                <a:solidFill>
                  <a:srgbClr val="00B050"/>
                </a:solidFill>
              </a:rPr>
              <a:t>-1</a:t>
            </a:r>
            <a:r>
              <a:rPr lang="en-US" sz="2000" dirty="0" smtClean="0">
                <a:solidFill>
                  <a:srgbClr val="00B050"/>
                </a:solidFill>
              </a:rPr>
              <a:t>A) = N(0, A)</a:t>
            </a:r>
            <a:r>
              <a:rPr lang="en-US" sz="2000" dirty="0" smtClean="0"/>
              <a:t>.  </a:t>
            </a:r>
          </a:p>
          <a:p>
            <a:r>
              <a:rPr lang="en-US" sz="2000" dirty="0" smtClean="0"/>
              <a:t>             </a:t>
            </a:r>
            <a:r>
              <a:rPr lang="en-US" sz="2000" u="sng" dirty="0" smtClean="0"/>
              <a:t>This result holds as long as you know how to multiply by A. 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Theoretical support: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 For a sample </a:t>
            </a:r>
            <a:r>
              <a:rPr lang="en-US" sz="2000" dirty="0" err="1" smtClean="0">
                <a:solidFill>
                  <a:srgbClr val="00B050"/>
                </a:solidFill>
              </a:rPr>
              <a:t>y</a:t>
            </a:r>
            <a:r>
              <a:rPr lang="en-US" sz="2000" baseline="30000" dirty="0" err="1" smtClean="0">
                <a:solidFill>
                  <a:srgbClr val="00B050"/>
                </a:solidFill>
              </a:rPr>
              <a:t>k</a:t>
            </a:r>
            <a:r>
              <a:rPr lang="en-US" sz="2000" dirty="0" smtClean="0"/>
              <a:t> produced by the non-</a:t>
            </a:r>
            <a:r>
              <a:rPr lang="en-US" sz="2000" dirty="0" err="1" smtClean="0"/>
              <a:t>Krylov</a:t>
            </a:r>
            <a:r>
              <a:rPr lang="en-US" sz="2000" dirty="0" smtClean="0"/>
              <a:t> iterative samplers presented, the error in covariance of </a:t>
            </a:r>
            <a:r>
              <a:rPr lang="en-US" sz="2000" dirty="0" err="1" smtClean="0">
                <a:solidFill>
                  <a:srgbClr val="00B050"/>
                </a:solidFill>
              </a:rPr>
              <a:t>Ay</a:t>
            </a:r>
            <a:r>
              <a:rPr lang="en-US" sz="2000" baseline="30000" dirty="0" err="1" smtClean="0">
                <a:solidFill>
                  <a:srgbClr val="00B050"/>
                </a:solidFill>
              </a:rPr>
              <a:t>k</a:t>
            </a:r>
            <a:r>
              <a:rPr lang="en-US" sz="2000" dirty="0" smtClean="0"/>
              <a:t> is: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 lvl="1"/>
            <a:r>
              <a:rPr lang="en-US" sz="2000" dirty="0" smtClean="0"/>
              <a:t>                 </a:t>
            </a:r>
            <a:r>
              <a:rPr lang="en-US" sz="2000" dirty="0" smtClean="0">
                <a:solidFill>
                  <a:srgbClr val="00B050"/>
                </a:solidFill>
              </a:rPr>
              <a:t> A - </a:t>
            </a:r>
            <a:r>
              <a:rPr lang="en-US" sz="2000" dirty="0" err="1" smtClean="0">
                <a:solidFill>
                  <a:srgbClr val="00B050"/>
                </a:solidFill>
              </a:rPr>
              <a:t>Var</a:t>
            </a:r>
            <a:r>
              <a:rPr lang="en-US" sz="2000" dirty="0" smtClean="0">
                <a:solidFill>
                  <a:srgbClr val="00B050"/>
                </a:solidFill>
              </a:rPr>
              <a:t>(</a:t>
            </a:r>
            <a:r>
              <a:rPr lang="en-US" sz="2000" dirty="0" err="1" smtClean="0">
                <a:solidFill>
                  <a:srgbClr val="00B050"/>
                </a:solidFill>
              </a:rPr>
              <a:t>Ay</a:t>
            </a:r>
            <a:r>
              <a:rPr lang="en-US" sz="2000" baseline="30000" dirty="0" err="1" smtClean="0">
                <a:solidFill>
                  <a:srgbClr val="00B050"/>
                </a:solidFill>
              </a:rPr>
              <a:t>k</a:t>
            </a:r>
            <a:r>
              <a:rPr lang="en-US" sz="2000" dirty="0" smtClean="0">
                <a:solidFill>
                  <a:srgbClr val="00B050"/>
                </a:solidFill>
              </a:rPr>
              <a:t>) = </a:t>
            </a:r>
            <a:r>
              <a:rPr lang="en-US" sz="2000" dirty="0" err="1" smtClean="0">
                <a:solidFill>
                  <a:srgbClr val="00B050"/>
                </a:solidFill>
              </a:rPr>
              <a:t>AP</a:t>
            </a:r>
            <a:r>
              <a:rPr lang="en-US" sz="20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000" dirty="0" smtClean="0">
                <a:solidFill>
                  <a:srgbClr val="00B050"/>
                </a:solidFill>
              </a:rPr>
              <a:t>(I-G)</a:t>
            </a:r>
            <a:r>
              <a:rPr lang="en-US" sz="2000" baseline="30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(A</a:t>
            </a:r>
            <a:r>
              <a:rPr lang="en-US" sz="2000" baseline="30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- </a:t>
            </a:r>
            <a:r>
              <a:rPr lang="en-US" sz="2000" dirty="0" err="1" smtClean="0">
                <a:solidFill>
                  <a:srgbClr val="00B050"/>
                </a:solidFill>
              </a:rPr>
              <a:t>Var</a:t>
            </a:r>
            <a:r>
              <a:rPr lang="en-US" sz="2000" dirty="0" smtClean="0">
                <a:solidFill>
                  <a:srgbClr val="00B050"/>
                </a:solidFill>
              </a:rPr>
              <a:t>(Ay</a:t>
            </a:r>
            <a:r>
              <a:rPr lang="en-US" sz="2000" baseline="30000" dirty="0" smtClean="0">
                <a:solidFill>
                  <a:srgbClr val="00B050"/>
                </a:solidFill>
              </a:rPr>
              <a:t>0</a:t>
            </a:r>
            <a:r>
              <a:rPr lang="en-US" sz="2000" dirty="0" smtClean="0">
                <a:solidFill>
                  <a:srgbClr val="00B050"/>
                </a:solidFill>
              </a:rPr>
              <a:t>)) </a:t>
            </a:r>
            <a:r>
              <a:rPr lang="en-US" sz="2000" dirty="0" err="1" smtClean="0">
                <a:solidFill>
                  <a:srgbClr val="00B05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000" dirty="0" smtClean="0">
                <a:solidFill>
                  <a:srgbClr val="00B050"/>
                </a:solidFill>
              </a:rPr>
              <a:t>(I-G)</a:t>
            </a:r>
            <a:r>
              <a:rPr lang="en-US" sz="2000" baseline="30000" dirty="0" smtClean="0">
                <a:solidFill>
                  <a:srgbClr val="00B050"/>
                </a:solidFill>
              </a:rPr>
              <a:t>T</a:t>
            </a:r>
            <a:r>
              <a:rPr lang="en-US" sz="2000" dirty="0" smtClean="0">
                <a:solidFill>
                  <a:srgbClr val="00B050"/>
                </a:solidFill>
              </a:rPr>
              <a:t> A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                                       =   </a:t>
            </a:r>
            <a:r>
              <a:rPr lang="en-US" sz="2000" dirty="0" err="1" smtClean="0">
                <a:solidFill>
                  <a:srgbClr val="00B05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000" dirty="0" smtClean="0">
                <a:solidFill>
                  <a:srgbClr val="00B050"/>
                </a:solidFill>
              </a:rPr>
              <a:t>(I-G</a:t>
            </a:r>
            <a:r>
              <a:rPr lang="en-US" sz="2000" baseline="30000" dirty="0" smtClean="0">
                <a:solidFill>
                  <a:srgbClr val="00B050"/>
                </a:solidFill>
              </a:rPr>
              <a:t>T</a:t>
            </a:r>
            <a:r>
              <a:rPr lang="en-US" sz="2000" dirty="0" smtClean="0">
                <a:solidFill>
                  <a:srgbClr val="00B050"/>
                </a:solidFill>
              </a:rPr>
              <a:t>)</a:t>
            </a:r>
            <a:r>
              <a:rPr lang="en-US" sz="2000" baseline="30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(A</a:t>
            </a:r>
            <a:r>
              <a:rPr lang="en-US" sz="2000" baseline="30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- </a:t>
            </a:r>
            <a:r>
              <a:rPr lang="en-US" sz="2000" dirty="0" err="1" smtClean="0">
                <a:solidFill>
                  <a:srgbClr val="00B050"/>
                </a:solidFill>
              </a:rPr>
              <a:t>Var</a:t>
            </a:r>
            <a:r>
              <a:rPr lang="en-US" sz="2000" dirty="0" smtClean="0">
                <a:solidFill>
                  <a:srgbClr val="00B050"/>
                </a:solidFill>
              </a:rPr>
              <a:t>(Ay</a:t>
            </a:r>
            <a:r>
              <a:rPr lang="en-US" sz="2000" baseline="30000" dirty="0" smtClean="0">
                <a:solidFill>
                  <a:srgbClr val="00B050"/>
                </a:solidFill>
              </a:rPr>
              <a:t>0</a:t>
            </a:r>
            <a:r>
              <a:rPr lang="en-US" sz="2000" dirty="0" smtClean="0">
                <a:solidFill>
                  <a:srgbClr val="00B050"/>
                </a:solidFill>
              </a:rPr>
              <a:t>)) </a:t>
            </a:r>
            <a:r>
              <a:rPr lang="en-US" sz="2000" dirty="0" err="1" smtClean="0">
                <a:solidFill>
                  <a:srgbClr val="00B05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000" dirty="0" smtClean="0">
                <a:solidFill>
                  <a:srgbClr val="00B050"/>
                </a:solidFill>
              </a:rPr>
              <a:t>(I-G</a:t>
            </a:r>
            <a:r>
              <a:rPr lang="en-US" sz="2000" baseline="30000" dirty="0" smtClean="0">
                <a:solidFill>
                  <a:srgbClr val="00B050"/>
                </a:solidFill>
              </a:rPr>
              <a:t>T</a:t>
            </a:r>
            <a:r>
              <a:rPr lang="en-US" sz="2000" dirty="0" smtClean="0">
                <a:solidFill>
                  <a:srgbClr val="00B050"/>
                </a:solidFill>
              </a:rPr>
              <a:t>)</a:t>
            </a:r>
            <a:r>
              <a:rPr lang="en-US" sz="2000" baseline="30000" dirty="0" smtClean="0">
                <a:solidFill>
                  <a:srgbClr val="00B050"/>
                </a:solidFill>
              </a:rPr>
              <a:t> T</a:t>
            </a:r>
            <a:endParaRPr lang="en-US" sz="2000" dirty="0" smtClean="0">
              <a:solidFill>
                <a:srgbClr val="00B050"/>
              </a:solidFill>
            </a:endParaRPr>
          </a:p>
          <a:p>
            <a:pPr lvl="1"/>
            <a:endParaRPr lang="en-US" sz="2000" dirty="0" smtClean="0">
              <a:solidFill>
                <a:srgbClr val="00B05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  Therefore, the </a:t>
            </a:r>
            <a:r>
              <a:rPr lang="en-US" sz="2000" i="1" dirty="0" smtClean="0"/>
              <a:t>asymptotic reduction factors</a:t>
            </a:r>
            <a:r>
              <a:rPr lang="en-US" sz="2000" dirty="0" smtClean="0"/>
              <a:t> of the stationary and </a:t>
            </a:r>
            <a:r>
              <a:rPr lang="en-US" sz="2000" dirty="0" err="1" smtClean="0"/>
              <a:t>Chebyshev</a:t>
            </a:r>
            <a:r>
              <a:rPr lang="en-US" sz="2000" dirty="0" smtClean="0"/>
              <a:t> samples of either </a:t>
            </a:r>
            <a:r>
              <a:rPr lang="en-US" sz="2000" dirty="0" err="1" smtClean="0">
                <a:solidFill>
                  <a:srgbClr val="00B050"/>
                </a:solidFill>
              </a:rPr>
              <a:t>y</a:t>
            </a:r>
            <a:r>
              <a:rPr lang="en-US" sz="2000" baseline="30000" dirty="0" err="1" smtClean="0">
                <a:solidFill>
                  <a:srgbClr val="00B050"/>
                </a:solidFill>
              </a:rPr>
              <a:t>k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or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Ay</a:t>
            </a:r>
            <a:r>
              <a:rPr lang="en-US" sz="2000" baseline="30000" dirty="0" err="1" smtClean="0">
                <a:solidFill>
                  <a:srgbClr val="00B050"/>
                </a:solidFill>
              </a:rPr>
              <a:t>k</a:t>
            </a:r>
            <a:r>
              <a:rPr lang="en-US" sz="2000" dirty="0" smtClean="0"/>
              <a:t>  are the same (i.e., p(G)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and  </a:t>
            </a:r>
          </a:p>
          <a:p>
            <a:r>
              <a:rPr lang="en-US" sz="2000" dirty="0" smtClean="0"/>
              <a:t>			</a:t>
            </a:r>
          </a:p>
          <a:p>
            <a:r>
              <a:rPr lang="en-US" sz="2000" dirty="0" smtClean="0"/>
              <a:t>			                              resp.).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Unfortunately, whereas the reduction factor </a:t>
            </a:r>
            <a:r>
              <a:rPr lang="el-GR" sz="2000" dirty="0" smtClean="0"/>
              <a:t>σ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for </a:t>
            </a:r>
            <a:r>
              <a:rPr lang="en-US" sz="2000" dirty="0" err="1" smtClean="0"/>
              <a:t>Chebyshev</a:t>
            </a:r>
            <a:r>
              <a:rPr lang="en-US" sz="2000" dirty="0" smtClean="0"/>
              <a:t> sampling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y</a:t>
            </a:r>
            <a:r>
              <a:rPr lang="en-US" sz="2000" baseline="30000" dirty="0" err="1" smtClean="0">
                <a:solidFill>
                  <a:srgbClr val="00B050"/>
                </a:solidFill>
              </a:rPr>
              <a:t>k</a:t>
            </a:r>
            <a:r>
              <a:rPr lang="en-US" sz="2000" baseline="30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~ N(0, A</a:t>
            </a:r>
            <a:r>
              <a:rPr lang="en-US" sz="2000" baseline="30000" dirty="0" smtClean="0">
                <a:solidFill>
                  <a:srgbClr val="00B050"/>
                </a:solidFill>
              </a:rPr>
              <a:t>-1</a:t>
            </a:r>
            <a:r>
              <a:rPr lang="en-US" sz="2000" dirty="0" smtClean="0">
                <a:solidFill>
                  <a:srgbClr val="00B050"/>
                </a:solidFill>
              </a:rPr>
              <a:t>)</a:t>
            </a:r>
            <a:r>
              <a:rPr lang="en-US" sz="2000" dirty="0" smtClean="0"/>
              <a:t> is optimal, </a:t>
            </a:r>
            <a:r>
              <a:rPr lang="el-GR" sz="2000" dirty="0" smtClean="0"/>
              <a:t>σ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is (likely) </a:t>
            </a:r>
            <a:r>
              <a:rPr lang="en-US" sz="2000" u="sng" dirty="0" smtClean="0"/>
              <a:t>less than optimal</a:t>
            </a:r>
            <a:r>
              <a:rPr lang="en-US" sz="2000" dirty="0" smtClean="0"/>
              <a:t> for </a:t>
            </a:r>
            <a:r>
              <a:rPr lang="en-US" sz="2000" dirty="0" err="1" smtClean="0">
                <a:solidFill>
                  <a:srgbClr val="00B050"/>
                </a:solidFill>
              </a:rPr>
              <a:t>Ay</a:t>
            </a:r>
            <a:r>
              <a:rPr lang="en-US" sz="2000" baseline="30000" dirty="0" err="1" smtClean="0">
                <a:solidFill>
                  <a:srgbClr val="00B050"/>
                </a:solidFill>
              </a:rPr>
              <a:t>k</a:t>
            </a:r>
            <a:r>
              <a:rPr lang="en-US" sz="2000" dirty="0" smtClean="0">
                <a:solidFill>
                  <a:srgbClr val="00B050"/>
                </a:solidFill>
              </a:rPr>
              <a:t> ~ N(0, A)</a:t>
            </a:r>
            <a:r>
              <a:rPr lang="en-US" sz="2000" dirty="0" smtClean="0"/>
              <a:t>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Can </a:t>
            </a:r>
            <a:r>
              <a:rPr lang="en-US" sz="3200" dirty="0" smtClean="0"/>
              <a:t>N(0, A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) be used to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sample from N(0,A)?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460625" y="4800600"/>
          <a:ext cx="2492375" cy="838200"/>
        </p:xfrm>
        <a:graphic>
          <a:graphicData uri="http://schemas.openxmlformats.org/presentationml/2006/ole">
            <p:oleObj spid="_x0000_s22531" name="Equation" r:id="rId3" imgW="1625400" imgH="545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2296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of convergence using samples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err="1" smtClean="0"/>
              <a:t>y</a:t>
            </a:r>
            <a:r>
              <a:rPr lang="en-US" sz="3200" baseline="30000" dirty="0" err="1" smtClean="0"/>
              <a:t>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~N(0, </a:t>
            </a:r>
            <a:r>
              <a:rPr lang="en-US" sz="3200" dirty="0" smtClean="0"/>
              <a:t>A</a:t>
            </a:r>
            <a:r>
              <a:rPr lang="en-US" sz="3200" baseline="30000" dirty="0" smtClean="0"/>
              <a:t>-1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to generate samples 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Ay</a:t>
            </a:r>
            <a:r>
              <a:rPr kumimoji="0" lang="en-US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~ N(0, A)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SbConvGaus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981200"/>
            <a:ext cx="6324600" cy="4743450"/>
          </a:xfrm>
          <a:prstGeom prst="rect">
            <a:avLst/>
          </a:prstGeom>
        </p:spPr>
      </p:pic>
      <p:pic>
        <p:nvPicPr>
          <p:cNvPr id="7" name="Picture 6" descr="CovGau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2266950"/>
            <a:ext cx="1651000" cy="1238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65654" y="2662535"/>
            <a:ext cx="654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 =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43664"/>
            <a:ext cx="8001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You may have an “exact” sample 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             b ~ N(0, A)</a:t>
            </a:r>
            <a:r>
              <a:rPr lang="en-US" dirty="0" smtClean="0"/>
              <a:t> and yet you want </a:t>
            </a:r>
            <a:r>
              <a:rPr lang="en-US" dirty="0" smtClean="0">
                <a:solidFill>
                  <a:srgbClr val="00B050"/>
                </a:solidFill>
              </a:rPr>
              <a:t>y ~  N(0, A</a:t>
            </a:r>
            <a:r>
              <a:rPr lang="en-US" baseline="30000" dirty="0" smtClean="0">
                <a:solidFill>
                  <a:srgbClr val="00B050"/>
                </a:solidFill>
              </a:rPr>
              <a:t>-1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 </a:t>
            </a:r>
            <a:r>
              <a:rPr lang="en-US" sz="1600" dirty="0" smtClean="0"/>
              <a:t>(e.g., when studying spatiotemporal    </a:t>
            </a:r>
          </a:p>
          <a:p>
            <a:r>
              <a:rPr lang="en-US" sz="1600" dirty="0" smtClean="0"/>
              <a:t>                                                                     patterns in tropical surface winds in </a:t>
            </a:r>
            <a:r>
              <a:rPr lang="en-US" sz="1600" dirty="0" err="1" smtClean="0"/>
              <a:t>Wikle</a:t>
            </a:r>
            <a:r>
              <a:rPr lang="en-US" sz="1600" dirty="0" smtClean="0"/>
              <a:t> et al. 2001).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Given  </a:t>
            </a:r>
            <a:r>
              <a:rPr lang="en-US" dirty="0" smtClean="0">
                <a:solidFill>
                  <a:srgbClr val="00B050"/>
                </a:solidFill>
              </a:rPr>
              <a:t>b ~ N(0, A)</a:t>
            </a:r>
            <a:r>
              <a:rPr lang="en-US" dirty="0" smtClean="0"/>
              <a:t>, then simply multiplying by A</a:t>
            </a:r>
            <a:r>
              <a:rPr lang="en-US" baseline="30000" dirty="0" smtClean="0"/>
              <a:t>-1</a:t>
            </a:r>
            <a:r>
              <a:rPr lang="en-US" dirty="0" smtClean="0"/>
              <a:t> yields a sample 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00B050"/>
                </a:solidFill>
              </a:rPr>
              <a:t>y = A</a:t>
            </a:r>
            <a:r>
              <a:rPr lang="en-US" baseline="30000" dirty="0" smtClean="0">
                <a:solidFill>
                  <a:srgbClr val="00B050"/>
                </a:solidFill>
              </a:rPr>
              <a:t>-1</a:t>
            </a:r>
            <a:r>
              <a:rPr lang="en-US" dirty="0" smtClean="0">
                <a:solidFill>
                  <a:srgbClr val="00B050"/>
                </a:solidFill>
              </a:rPr>
              <a:t>b ~  N(0, A</a:t>
            </a:r>
            <a:r>
              <a:rPr lang="en-US" baseline="30000" dirty="0" smtClean="0">
                <a:solidFill>
                  <a:srgbClr val="00B050"/>
                </a:solidFill>
              </a:rPr>
              <a:t>-1</a:t>
            </a:r>
            <a:r>
              <a:rPr lang="en-US" dirty="0" smtClean="0">
                <a:solidFill>
                  <a:srgbClr val="00B050"/>
                </a:solidFill>
              </a:rPr>
              <a:t>AA</a:t>
            </a:r>
            <a:r>
              <a:rPr lang="en-US" baseline="30000" dirty="0" smtClean="0">
                <a:solidFill>
                  <a:srgbClr val="00B050"/>
                </a:solidFill>
              </a:rPr>
              <a:t>-1</a:t>
            </a:r>
            <a:r>
              <a:rPr lang="en-US" dirty="0" smtClean="0">
                <a:solidFill>
                  <a:srgbClr val="00B050"/>
                </a:solidFill>
              </a:rPr>
              <a:t>) = N(0, A</a:t>
            </a:r>
            <a:r>
              <a:rPr lang="en-US" baseline="30000" dirty="0" smtClean="0">
                <a:solidFill>
                  <a:srgbClr val="00B050"/>
                </a:solidFill>
              </a:rPr>
              <a:t>-1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                     </a:t>
            </a:r>
            <a:r>
              <a:rPr lang="en-US" u="sng" dirty="0" smtClean="0"/>
              <a:t>This result holds as long as you know how to multiply by A</a:t>
            </a:r>
            <a:r>
              <a:rPr lang="en-US" u="sng" baseline="30000" dirty="0" smtClean="0"/>
              <a:t>-1</a:t>
            </a:r>
            <a:r>
              <a:rPr lang="en-US" dirty="0" smtClean="0"/>
              <a:t>.  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Unfortunately, it is often the case that multiplication by A</a:t>
            </a:r>
            <a:r>
              <a:rPr lang="en-US" baseline="30000" dirty="0" smtClean="0"/>
              <a:t>-1</a:t>
            </a:r>
            <a:r>
              <a:rPr lang="en-US" dirty="0" smtClean="0"/>
              <a:t> can only be performed approximately (e.g., using CG  </a:t>
            </a:r>
            <a:r>
              <a:rPr lang="en-US" sz="1600" dirty="0" smtClean="0"/>
              <a:t>(</a:t>
            </a:r>
            <a:r>
              <a:rPr lang="en-US" sz="1600" dirty="0" err="1" smtClean="0"/>
              <a:t>Wikle</a:t>
            </a:r>
            <a:r>
              <a:rPr lang="en-US" sz="1600" dirty="0" smtClean="0"/>
              <a:t> et al. 2001)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When using the CG solver to generate a sample </a:t>
            </a:r>
            <a:r>
              <a:rPr lang="en-US" dirty="0" err="1" smtClean="0">
                <a:solidFill>
                  <a:srgbClr val="00B050"/>
                </a:solidFill>
              </a:rPr>
              <a:t>y</a:t>
            </a:r>
            <a:r>
              <a:rPr lang="en-US" baseline="30000" dirty="0" err="1" smtClean="0">
                <a:solidFill>
                  <a:srgbClr val="00B050"/>
                </a:solidFill>
              </a:rPr>
              <a:t>k</a:t>
            </a:r>
            <a:r>
              <a:rPr lang="en-US" baseline="-25000" dirty="0" err="1" smtClean="0">
                <a:solidFill>
                  <a:srgbClr val="00B050"/>
                </a:solidFill>
              </a:rPr>
              <a:t>CG</a:t>
            </a:r>
            <a:r>
              <a:rPr lang="en-US" dirty="0" smtClean="0">
                <a:solidFill>
                  <a:srgbClr val="00B050"/>
                </a:solidFill>
              </a:rPr>
              <a:t>  ~= A</a:t>
            </a:r>
            <a:r>
              <a:rPr lang="en-US" baseline="30000" dirty="0" smtClean="0">
                <a:solidFill>
                  <a:srgbClr val="00B050"/>
                </a:solidFill>
              </a:rPr>
              <a:t>-1 </a:t>
            </a:r>
            <a:r>
              <a:rPr lang="en-US" dirty="0" smtClean="0">
                <a:solidFill>
                  <a:srgbClr val="00B050"/>
                </a:solidFill>
              </a:rPr>
              <a:t>b </a:t>
            </a:r>
            <a:r>
              <a:rPr lang="en-US" dirty="0" smtClean="0"/>
              <a:t>when </a:t>
            </a:r>
            <a:r>
              <a:rPr lang="en-US" dirty="0" smtClean="0">
                <a:solidFill>
                  <a:srgbClr val="00B050"/>
                </a:solidFill>
              </a:rPr>
              <a:t>b ~ N(0,A)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y</a:t>
            </a:r>
            <a:r>
              <a:rPr lang="en-US" baseline="30000" dirty="0" err="1" smtClean="0">
                <a:solidFill>
                  <a:srgbClr val="00B050"/>
                </a:solidFill>
              </a:rPr>
              <a:t>k</a:t>
            </a:r>
            <a:r>
              <a:rPr lang="en-US" baseline="-25000" dirty="0" err="1" smtClean="0">
                <a:solidFill>
                  <a:srgbClr val="00B050"/>
                </a:solidFill>
              </a:rPr>
              <a:t>CG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approx. </a:t>
            </a:r>
            <a:r>
              <a:rPr lang="en-US" dirty="0" smtClean="0">
                <a:solidFill>
                  <a:srgbClr val="00B050"/>
                </a:solidFill>
              </a:rPr>
              <a:t>A</a:t>
            </a:r>
            <a:r>
              <a:rPr lang="en-US" baseline="30000" dirty="0" smtClean="0">
                <a:solidFill>
                  <a:srgbClr val="00B050"/>
                </a:solidFill>
              </a:rPr>
              <a:t>-1 </a:t>
            </a:r>
            <a:r>
              <a:rPr lang="en-US" dirty="0" smtClean="0">
                <a:solidFill>
                  <a:srgbClr val="00B050"/>
                </a:solidFill>
              </a:rPr>
              <a:t>b</a:t>
            </a:r>
            <a:r>
              <a:rPr lang="en-US" dirty="0" smtClean="0"/>
              <a:t> gets ``</a:t>
            </a:r>
            <a:r>
              <a:rPr lang="en-US" u="sng" dirty="0" smtClean="0"/>
              <a:t>stuck” in a k-dimensional </a:t>
            </a:r>
            <a:r>
              <a:rPr lang="en-US" u="sng" dirty="0" err="1" smtClean="0"/>
              <a:t>Krylov</a:t>
            </a:r>
            <a:r>
              <a:rPr lang="en-US" u="sng" dirty="0" smtClean="0"/>
              <a:t> subspace</a:t>
            </a:r>
            <a:r>
              <a:rPr lang="en-US" dirty="0" smtClean="0"/>
              <a:t> and only has the correct N(0, A</a:t>
            </a:r>
            <a:r>
              <a:rPr lang="en-US" baseline="30000" dirty="0" smtClean="0"/>
              <a:t>-1</a:t>
            </a:r>
            <a:r>
              <a:rPr lang="en-US" dirty="0" smtClean="0"/>
              <a:t>)  distribution if the k-dimensional </a:t>
            </a:r>
            <a:r>
              <a:rPr lang="en-US" dirty="0" err="1" smtClean="0"/>
              <a:t>Krylov</a:t>
            </a:r>
            <a:r>
              <a:rPr lang="en-US" dirty="0" smtClean="0"/>
              <a:t> space well approximates the </a:t>
            </a:r>
            <a:r>
              <a:rPr lang="en-US" dirty="0" err="1" smtClean="0"/>
              <a:t>eigenspaces</a:t>
            </a:r>
            <a:r>
              <a:rPr lang="en-US" dirty="0" smtClean="0"/>
              <a:t> corresponding to the large </a:t>
            </a:r>
            <a:r>
              <a:rPr lang="en-US" dirty="0" err="1" smtClean="0"/>
              <a:t>eigenvalues</a:t>
            </a:r>
            <a:r>
              <a:rPr lang="en-US" dirty="0" smtClean="0"/>
              <a:t> of </a:t>
            </a:r>
            <a:r>
              <a:rPr lang="en-US" dirty="0" err="1" smtClean="0"/>
              <a:t>of</a:t>
            </a:r>
            <a:r>
              <a:rPr lang="en-US" dirty="0" smtClean="0"/>
              <a:t> A</a:t>
            </a:r>
            <a:r>
              <a:rPr lang="en-US" baseline="30000" dirty="0" smtClean="0"/>
              <a:t>-1</a:t>
            </a:r>
            <a:r>
              <a:rPr lang="en-US" dirty="0" smtClean="0"/>
              <a:t> (P &amp; Fox 2012).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u="sng" dirty="0" smtClean="0"/>
              <a:t>Point</a:t>
            </a:r>
            <a:r>
              <a:rPr lang="en-US" dirty="0" smtClean="0"/>
              <a:t>: For large problems where direct methods are not available, use a </a:t>
            </a:r>
            <a:r>
              <a:rPr lang="en-US" u="sng" dirty="0" err="1" smtClean="0"/>
              <a:t>Chebyshev</a:t>
            </a:r>
            <a:r>
              <a:rPr lang="en-US" u="sng" dirty="0" smtClean="0"/>
              <a:t> accelerated solver</a:t>
            </a:r>
            <a:r>
              <a:rPr lang="en-US" dirty="0" smtClean="0"/>
              <a:t> to solve Ay = b to generate </a:t>
            </a:r>
            <a:r>
              <a:rPr lang="en-US" dirty="0" smtClean="0">
                <a:solidFill>
                  <a:srgbClr val="00B050"/>
                </a:solidFill>
              </a:rPr>
              <a:t>y ~  N(0, A</a:t>
            </a:r>
            <a:r>
              <a:rPr lang="en-US" baseline="30000" dirty="0" smtClean="0">
                <a:solidFill>
                  <a:srgbClr val="00B050"/>
                </a:solidFill>
              </a:rPr>
              <a:t>-1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rgbClr val="00B050"/>
                </a:solidFill>
              </a:rPr>
              <a:t>b ~ N(0,A)</a:t>
            </a:r>
            <a:r>
              <a:rPr lang="en-US" dirty="0" smtClean="0"/>
              <a:t>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685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about using </a:t>
            </a:r>
            <a:r>
              <a:rPr lang="en-US" sz="3200" dirty="0" smtClean="0"/>
              <a:t>N(0,A) to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sample from N(0,A</a:t>
            </a:r>
            <a:r>
              <a:rPr lang="en-US" sz="3200" baseline="30000" dirty="0" smtClean="0"/>
              <a:t>-1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 Future Work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762000"/>
            <a:ext cx="762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Meld a </a:t>
            </a:r>
            <a:r>
              <a:rPr lang="en-US" dirty="0" err="1" smtClean="0"/>
              <a:t>Krylov</a:t>
            </a:r>
            <a:r>
              <a:rPr lang="en-US" dirty="0" smtClean="0"/>
              <a:t> sampler (fast but “stuck” in a </a:t>
            </a:r>
            <a:r>
              <a:rPr lang="en-US" dirty="0" err="1" smtClean="0"/>
              <a:t>Krylov</a:t>
            </a:r>
            <a:r>
              <a:rPr lang="en-US" dirty="0" smtClean="0"/>
              <a:t> space in finite precision) with </a:t>
            </a:r>
            <a:r>
              <a:rPr lang="en-US" dirty="0" err="1" smtClean="0"/>
              <a:t>Chebyshev</a:t>
            </a:r>
            <a:r>
              <a:rPr lang="en-US" dirty="0" smtClean="0"/>
              <a:t> acceleration (slower but with guaranteed convergence).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 Prove convergence of the </a:t>
            </a:r>
            <a:r>
              <a:rPr lang="en-US" dirty="0" err="1" smtClean="0"/>
              <a:t>Chebyshev</a:t>
            </a:r>
            <a:r>
              <a:rPr lang="en-US" dirty="0" smtClean="0"/>
              <a:t> accelerated sampler under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i="1" dirty="0" smtClean="0"/>
              <a:t>positivity constraints</a:t>
            </a:r>
            <a:r>
              <a:rPr lang="en-US" dirty="0" smtClean="0"/>
              <a:t>.</a:t>
            </a:r>
          </a:p>
          <a:p>
            <a:pPr lvl="0" algn="just">
              <a:spcBef>
                <a:spcPct val="0"/>
              </a:spcBef>
              <a:defRPr/>
            </a:pPr>
            <a:endParaRPr lang="en-US" dirty="0" smtClean="0"/>
          </a:p>
          <a:p>
            <a:pPr lvl="0" algn="just">
              <a:spcBef>
                <a:spcPct val="0"/>
              </a:spcBef>
              <a:defRPr/>
            </a:pPr>
            <a:endParaRPr lang="en-US" dirty="0" smtClean="0"/>
          </a:p>
          <a:p>
            <a:pPr lvl="0" algn="just">
              <a:spcBef>
                <a:spcPct val="0"/>
              </a:spcBef>
              <a:defRPr/>
            </a:pPr>
            <a:endParaRPr lang="en-US" dirty="0" smtClean="0"/>
          </a:p>
          <a:p>
            <a:pPr lvl="0" algn="just">
              <a:spcBef>
                <a:spcPct val="0"/>
              </a:spcBef>
              <a:defRPr/>
            </a:pPr>
            <a:endParaRPr lang="en-US" dirty="0" smtClean="0"/>
          </a:p>
          <a:p>
            <a:pPr lvl="0" algn="just">
              <a:spcBef>
                <a:spcPct val="0"/>
              </a:spcBef>
              <a:defRPr/>
            </a:pPr>
            <a:endParaRPr lang="en-US" dirty="0" smtClean="0"/>
          </a:p>
          <a:p>
            <a:pPr lvl="0" algn="just">
              <a:spcBef>
                <a:spcPct val="0"/>
              </a:spcBef>
              <a:defRPr/>
            </a:pPr>
            <a:endParaRPr lang="en-US" dirty="0" smtClean="0"/>
          </a:p>
          <a:p>
            <a:pPr lvl="0" algn="just">
              <a:spcBef>
                <a:spcPct val="0"/>
              </a:spcBef>
              <a:defRPr/>
            </a:pPr>
            <a:endParaRPr lang="en-US" dirty="0" smtClean="0"/>
          </a:p>
          <a:p>
            <a:pPr lvl="0" algn="just">
              <a:spcBef>
                <a:spcPct val="0"/>
              </a:spcBef>
              <a:defRPr/>
            </a:pPr>
            <a:endParaRPr lang="en-US" dirty="0" smtClean="0"/>
          </a:p>
          <a:p>
            <a:pPr lvl="0" algn="just">
              <a:spcBef>
                <a:spcPct val="0"/>
              </a:spcBef>
              <a:defRPr/>
            </a:pPr>
            <a:endParaRPr lang="en-US" dirty="0" smtClean="0"/>
          </a:p>
          <a:p>
            <a:pPr lvl="0" algn="just">
              <a:spcBef>
                <a:spcPct val="0"/>
              </a:spcBef>
              <a:defRPr/>
            </a:pPr>
            <a:endParaRPr lang="en-US" dirty="0" smtClean="0"/>
          </a:p>
          <a:p>
            <a:pPr lvl="0" algn="just">
              <a:spcBef>
                <a:spcPct val="0"/>
              </a:spcBef>
              <a:defRPr/>
            </a:pPr>
            <a:endParaRPr lang="en-US" dirty="0" smtClean="0"/>
          </a:p>
          <a:p>
            <a:pPr lvl="0" algn="just">
              <a:spcBef>
                <a:spcPct val="0"/>
              </a:spcBef>
              <a:defRPr/>
            </a:pPr>
            <a:endParaRPr lang="en-US" dirty="0" smtClean="0"/>
          </a:p>
          <a:p>
            <a:pPr lvl="0" algn="just">
              <a:spcBef>
                <a:spcPct val="0"/>
              </a:spcBef>
              <a:defRPr/>
            </a:pPr>
            <a:endParaRPr lang="en-US" dirty="0" smtClean="0"/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 Apply some of these ideas to </a:t>
            </a:r>
            <a:r>
              <a:rPr lang="en-US" u="sng" dirty="0" err="1" smtClean="0"/>
              <a:t>confocal</a:t>
            </a:r>
            <a:r>
              <a:rPr lang="en-US" u="sng" dirty="0" smtClean="0"/>
              <a:t> microscope image analysis</a:t>
            </a:r>
            <a:r>
              <a:rPr lang="en-US" dirty="0" smtClean="0"/>
              <a:t> and </a:t>
            </a:r>
            <a:r>
              <a:rPr lang="en-US" u="sng" dirty="0" smtClean="0"/>
              <a:t>nuclear magnetic resonance experimental design</a:t>
            </a:r>
            <a:r>
              <a:rPr lang="en-US" dirty="0" smtClean="0"/>
              <a:t> </a:t>
            </a:r>
            <a:r>
              <a:rPr lang="en-US" dirty="0" err="1" smtClean="0"/>
              <a:t>biofilm</a:t>
            </a:r>
            <a:r>
              <a:rPr lang="en-US" dirty="0" smtClean="0"/>
              <a:t> problems.</a:t>
            </a:r>
            <a:r>
              <a:rPr lang="en-US" u="sng" dirty="0" smtClean="0"/>
              <a:t> </a:t>
            </a:r>
            <a:endParaRPr lang="en-US" dirty="0" smtClean="0"/>
          </a:p>
        </p:txBody>
      </p:sp>
      <p:pic>
        <p:nvPicPr>
          <p:cNvPr id="5" name="Picture 4" descr="PosCons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8946"/>
            <a:ext cx="4546600" cy="3409950"/>
          </a:xfrm>
          <a:prstGeom prst="rect">
            <a:avLst/>
          </a:prstGeom>
        </p:spPr>
      </p:pic>
      <p:pic>
        <p:nvPicPr>
          <p:cNvPr id="6" name="Picture 5" descr="PosCons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2672" y="2286000"/>
            <a:ext cx="4499728" cy="3374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35162"/>
          </a:xfrm>
        </p:spPr>
        <p:txBody>
          <a:bodyPr>
            <a:normAutofit/>
          </a:bodyPr>
          <a:lstStyle/>
          <a:p>
            <a:r>
              <a:rPr lang="en-US" dirty="0" smtClean="0"/>
              <a:t>We consider iterative solvers of </a:t>
            </a:r>
            <a:br>
              <a:rPr lang="en-US" dirty="0" smtClean="0"/>
            </a:br>
            <a:r>
              <a:rPr lang="en-US" dirty="0" smtClean="0"/>
              <a:t>Ax = b of the form: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382000" cy="2590799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     1. </a:t>
            </a:r>
            <a:r>
              <a:rPr lang="en-US" i="1" dirty="0" smtClean="0"/>
              <a:t>Split</a:t>
            </a:r>
            <a:r>
              <a:rPr lang="en-US" dirty="0" smtClean="0"/>
              <a:t> the coefficient matrix </a:t>
            </a:r>
            <a:r>
              <a:rPr lang="en-US" dirty="0" smtClean="0">
                <a:solidFill>
                  <a:srgbClr val="FF0000"/>
                </a:solidFill>
              </a:rPr>
              <a:t>A = M - N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M </a:t>
            </a:r>
            <a:r>
              <a:rPr lang="en-US" dirty="0" smtClean="0"/>
              <a:t>invertible. 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      </a:t>
            </a:r>
            <a:r>
              <a:rPr lang="en-US" dirty="0" smtClean="0"/>
              <a:t>2.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30000" dirty="0" smtClean="0">
                <a:solidFill>
                  <a:srgbClr val="FF0000"/>
                </a:solidFill>
              </a:rPr>
              <a:t>k+1</a:t>
            </a:r>
            <a:r>
              <a:rPr lang="en-US" dirty="0" smtClean="0">
                <a:solidFill>
                  <a:srgbClr val="FF0000"/>
                </a:solidFill>
              </a:rPr>
              <a:t> = (1-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 x</a:t>
            </a:r>
            <a:r>
              <a:rPr lang="en-US" baseline="30000" dirty="0" smtClean="0">
                <a:solidFill>
                  <a:srgbClr val="FF0000"/>
                </a:solidFill>
              </a:rPr>
              <a:t>k-1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30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 +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M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 (b-A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30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</a:t>
            </a:r>
            <a:r>
              <a:rPr lang="en-US" dirty="0" smtClean="0"/>
              <a:t>for some parameters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/>
              <a:t>.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baseline="-25000" dirty="0" smtClean="0">
                <a:solidFill>
                  <a:srgbClr val="FF0000"/>
                </a:solidFill>
              </a:rPr>
              <a:t>        </a:t>
            </a:r>
            <a:r>
              <a:rPr lang="en-US" dirty="0"/>
              <a:t>3</a:t>
            </a:r>
            <a:r>
              <a:rPr lang="en-US" dirty="0" smtClean="0"/>
              <a:t>. Check for convergence: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Quit if ||</a:t>
            </a:r>
            <a:r>
              <a:rPr lang="en-US" dirty="0" smtClean="0">
                <a:solidFill>
                  <a:srgbClr val="FF0000"/>
                </a:solidFill>
              </a:rPr>
              <a:t>b - A x</a:t>
            </a:r>
            <a:r>
              <a:rPr lang="en-US" baseline="30000" dirty="0" smtClean="0">
                <a:solidFill>
                  <a:srgbClr val="FF0000"/>
                </a:solidFill>
              </a:rPr>
              <a:t>k+1</a:t>
            </a:r>
            <a:r>
              <a:rPr lang="en-US" dirty="0" smtClean="0"/>
              <a:t> || is small</a:t>
            </a:r>
            <a:r>
              <a:rPr lang="en-US" dirty="0"/>
              <a:t>.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Otherwise, update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, go to step 2.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257800" y="2438400"/>
            <a:ext cx="838200" cy="609600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181600"/>
            <a:ext cx="2667000" cy="1200329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Need to be able to inexpensively solve M u = 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5181600"/>
            <a:ext cx="3733800" cy="1200329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Given M, it’s the same cost per iteration regardless of acceleration method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Wa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836" y="1615441"/>
            <a:ext cx="3013364" cy="2440090"/>
          </a:xfrm>
          <a:prstGeom prst="rect">
            <a:avLst/>
          </a:prstGeom>
        </p:spPr>
      </p:pic>
      <p:pic>
        <p:nvPicPr>
          <p:cNvPr id="8" name="Picture 7" descr="CGWal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600200"/>
            <a:ext cx="3047999" cy="2468136"/>
          </a:xfrm>
          <a:prstGeom prst="rect">
            <a:avLst/>
          </a:prstGeom>
        </p:spPr>
      </p:pic>
      <p:pic>
        <p:nvPicPr>
          <p:cNvPr id="9" name="Picture 8" descr="ChebyWal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69045" y="1615440"/>
            <a:ext cx="3086561" cy="24993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762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For example …  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389786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Gauss-Seidel                          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388620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CG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82296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30000" dirty="0" smtClean="0">
                <a:solidFill>
                  <a:srgbClr val="FF0000"/>
                </a:solidFill>
              </a:rPr>
              <a:t>k+1</a:t>
            </a:r>
            <a:r>
              <a:rPr lang="en-US" dirty="0" smtClean="0">
                <a:solidFill>
                  <a:srgbClr val="FF0000"/>
                </a:solidFill>
              </a:rPr>
              <a:t> = (1-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 x</a:t>
            </a:r>
            <a:r>
              <a:rPr lang="en-US" baseline="30000" dirty="0" smtClean="0">
                <a:solidFill>
                  <a:srgbClr val="FF0000"/>
                </a:solidFill>
              </a:rPr>
              <a:t>k-1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30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 +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M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 (b-A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30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4343401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en-US" sz="2800" baseline="-25000" dirty="0" smtClean="0">
                <a:solidFill>
                  <a:srgbClr val="FF0000"/>
                </a:solidFill>
              </a:rPr>
              <a:t>GS</a:t>
            </a:r>
            <a:r>
              <a:rPr lang="en-US" sz="2800" dirty="0" smtClean="0">
                <a:solidFill>
                  <a:srgbClr val="FF0000"/>
                </a:solidFill>
              </a:rPr>
              <a:t> = D + L,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dirty="0" err="1" smtClean="0">
                <a:solidFill>
                  <a:srgbClr val="FF0000"/>
                </a:solidFill>
              </a:rPr>
              <a:t>u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= 1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429000" y="4318576"/>
            <a:ext cx="2667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 = </a:t>
            </a:r>
            <a:r>
              <a:rPr lang="pl-PL" sz="2400" dirty="0" smtClean="0">
                <a:solidFill>
                  <a:srgbClr val="FF0000"/>
                </a:solidFill>
              </a:rPr>
              <a:t>M</a:t>
            </a:r>
            <a:r>
              <a:rPr lang="en-US" sz="2400" baseline="-25000" dirty="0" smtClean="0">
                <a:solidFill>
                  <a:srgbClr val="FF0000"/>
                </a:solidFill>
              </a:rPr>
              <a:t>GS</a:t>
            </a:r>
            <a:r>
              <a:rPr lang="pl-PL" sz="2400" dirty="0" smtClean="0">
                <a:solidFill>
                  <a:srgbClr val="FF0000"/>
                </a:solidFill>
              </a:rPr>
              <a:t> D M</a:t>
            </a:r>
            <a:r>
              <a:rPr lang="en-US" sz="2400" baseline="30000" dirty="0" smtClean="0">
                <a:solidFill>
                  <a:srgbClr val="FF0000"/>
                </a:solidFill>
              </a:rPr>
              <a:t>T</a:t>
            </a:r>
            <a:r>
              <a:rPr lang="en-US" sz="2400" b="0" i="0" u="none" strike="noStrike" baseline="-25000" dirty="0" smtClean="0">
                <a:solidFill>
                  <a:srgbClr val="FF0000"/>
                </a:solidFill>
                <a:latin typeface="+mn-lt"/>
              </a:rPr>
              <a:t>GS</a:t>
            </a:r>
            <a:r>
              <a:rPr lang="en-US" sz="2400" b="0" i="0" u="none" strike="noStrike" dirty="0" smtClean="0">
                <a:latin typeface="+mn-lt"/>
              </a:rPr>
              <a:t>,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dirty="0" err="1" smtClean="0">
                <a:solidFill>
                  <a:srgbClr val="FF0000"/>
                </a:solidFill>
              </a:rPr>
              <a:t>u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are functions of the 2 extreme </a:t>
            </a:r>
            <a:r>
              <a:rPr lang="en-US" sz="2400" dirty="0" err="1" smtClean="0"/>
              <a:t>eigenvalues</a:t>
            </a:r>
            <a:r>
              <a:rPr lang="en-US" sz="2400" dirty="0" smtClean="0"/>
              <a:t> of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 - G=M</a:t>
            </a:r>
            <a:r>
              <a:rPr lang="en-US" sz="2400" baseline="30000" dirty="0" smtClean="0">
                <a:solidFill>
                  <a:srgbClr val="FF0000"/>
                </a:solidFill>
              </a:rPr>
              <a:t>-1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0" y="4318576"/>
            <a:ext cx="2057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 = I,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, </a:t>
            </a:r>
            <a:r>
              <a:rPr lang="en-US" sz="2800" dirty="0" err="1" smtClean="0">
                <a:solidFill>
                  <a:srgbClr val="FF0000"/>
                </a:solidFill>
              </a:rPr>
              <a:t>u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are functions of the residuals </a:t>
            </a:r>
            <a:r>
              <a:rPr lang="en-US" sz="2800" dirty="0" smtClean="0">
                <a:solidFill>
                  <a:srgbClr val="FF0000"/>
                </a:solidFill>
              </a:rPr>
              <a:t>b - </a:t>
            </a:r>
            <a:r>
              <a:rPr lang="en-US" sz="2800" dirty="0" err="1" smtClean="0">
                <a:solidFill>
                  <a:srgbClr val="FF0000"/>
                </a:solidFill>
              </a:rPr>
              <a:t>Ax</a:t>
            </a:r>
            <a:r>
              <a:rPr lang="en-US" sz="2800" baseline="30000" dirty="0" err="1" smtClean="0">
                <a:solidFill>
                  <a:srgbClr val="FF0000"/>
                </a:solidFill>
              </a:rPr>
              <a:t>k</a:t>
            </a:r>
            <a:endParaRPr lang="en-US" sz="2800" dirty="0" smtClean="0">
              <a:solidFill>
                <a:srgbClr val="00B050"/>
              </a:solidFill>
            </a:endParaRPr>
          </a:p>
          <a:p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0" y="388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Chebyshev</a:t>
            </a:r>
            <a:r>
              <a:rPr lang="en-US" dirty="0" smtClean="0"/>
              <a:t>-GS  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Wa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836" y="1487865"/>
            <a:ext cx="3013364" cy="2440090"/>
          </a:xfrm>
          <a:prstGeom prst="rect">
            <a:avLst/>
          </a:prstGeom>
        </p:spPr>
      </p:pic>
      <p:pic>
        <p:nvPicPr>
          <p:cNvPr id="8" name="Picture 7" descr="CGWal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472624"/>
            <a:ext cx="3047999" cy="2468136"/>
          </a:xfrm>
          <a:prstGeom prst="rect">
            <a:avLst/>
          </a:prstGeom>
        </p:spPr>
      </p:pic>
      <p:pic>
        <p:nvPicPr>
          <p:cNvPr id="9" name="Picture 8" descr="ChebyWal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69045" y="1487864"/>
            <a:ext cx="3086561" cy="24993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3770293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Gauss-Seidel                             </a:t>
            </a:r>
            <a:r>
              <a:rPr lang="en-US" dirty="0" err="1" smtClean="0"/>
              <a:t>Chebyshev</a:t>
            </a:r>
            <a:r>
              <a:rPr lang="en-US" dirty="0" smtClean="0"/>
              <a:t>-GS                              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375862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CG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66800" y="609600"/>
            <a:ext cx="7239000" cy="91439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smtClean="0"/>
              <a:t> (</a:t>
            </a:r>
            <a:r>
              <a:rPr lang="en-US" dirty="0" err="1" smtClean="0"/>
              <a:t>x</a:t>
            </a:r>
            <a:r>
              <a:rPr lang="en-US" baseline="30000" dirty="0" err="1" smtClean="0"/>
              <a:t>k</a:t>
            </a:r>
            <a:r>
              <a:rPr lang="en-US" baseline="30000" dirty="0" smtClean="0"/>
              <a:t>  </a:t>
            </a:r>
            <a:r>
              <a:rPr lang="en-US" dirty="0" smtClean="0"/>
              <a:t>- A</a:t>
            </a:r>
            <a:r>
              <a:rPr lang="en-US" baseline="30000" dirty="0" smtClean="0"/>
              <a:t>-1</a:t>
            </a:r>
            <a:r>
              <a:rPr lang="en-US" dirty="0" smtClean="0"/>
              <a:t>b) = 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(I-G)</a:t>
            </a:r>
            <a:r>
              <a:rPr lang="en-US" dirty="0" smtClean="0"/>
              <a:t>(x</a:t>
            </a:r>
            <a:r>
              <a:rPr lang="en-US" baseline="30000" dirty="0" smtClean="0"/>
              <a:t>0  </a:t>
            </a:r>
            <a:r>
              <a:rPr lang="en-US" dirty="0" smtClean="0"/>
              <a:t>- A</a:t>
            </a:r>
            <a:r>
              <a:rPr lang="en-US" baseline="30000" dirty="0" smtClean="0"/>
              <a:t>-1</a:t>
            </a:r>
            <a:r>
              <a:rPr lang="en-US" dirty="0" smtClean="0"/>
              <a:t>b),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G=M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        </a:t>
            </a:r>
            <a:r>
              <a:rPr lang="en-US" dirty="0" smtClean="0">
                <a:solidFill>
                  <a:srgbClr val="FF0000"/>
                </a:solidFill>
              </a:rPr>
              <a:t>I – G = M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42158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P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3200" dirty="0" smtClean="0">
                <a:solidFill>
                  <a:srgbClr val="FF0000"/>
                </a:solidFill>
              </a:rPr>
              <a:t>(I-G) = G</a:t>
            </a:r>
            <a:r>
              <a:rPr lang="en-US" sz="3200" baseline="30000" dirty="0" smtClean="0">
                <a:solidFill>
                  <a:srgbClr val="FF0000"/>
                </a:solidFill>
              </a:rPr>
              <a:t>k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553200" y="4215825"/>
            <a:ext cx="2057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P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3200" dirty="0" smtClean="0">
                <a:solidFill>
                  <a:srgbClr val="FF0000"/>
                </a:solidFill>
              </a:rPr>
              <a:t>(I-G) </a:t>
            </a:r>
          </a:p>
          <a:p>
            <a:pPr algn="ctr"/>
            <a:r>
              <a:rPr lang="en-US" sz="2000" dirty="0" smtClean="0"/>
              <a:t>is the </a:t>
            </a:r>
            <a:r>
              <a:rPr lang="en-US" sz="2000" dirty="0" err="1" smtClean="0"/>
              <a:t>k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order </a:t>
            </a:r>
            <a:r>
              <a:rPr lang="en-US" sz="2000" dirty="0" err="1" smtClean="0">
                <a:solidFill>
                  <a:srgbClr val="FF0000"/>
                </a:solidFill>
              </a:rPr>
              <a:t>Lanczos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polynomial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352800" y="4191000"/>
            <a:ext cx="2514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P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3200" dirty="0" smtClean="0">
                <a:solidFill>
                  <a:srgbClr val="FF0000"/>
                </a:solidFill>
              </a:rPr>
              <a:t>(I-G)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en-US" sz="2000" dirty="0" smtClean="0"/>
              <a:t>is the </a:t>
            </a:r>
            <a:r>
              <a:rPr lang="en-US" sz="2000" dirty="0" err="1" smtClean="0"/>
              <a:t>k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order </a:t>
            </a:r>
            <a:r>
              <a:rPr lang="en-US" sz="2000" dirty="0" err="1" smtClean="0">
                <a:solidFill>
                  <a:srgbClr val="FF0000"/>
                </a:solidFill>
              </a:rPr>
              <a:t>Chebyshev</a:t>
            </a:r>
            <a:r>
              <a:rPr lang="en-US" sz="2000" dirty="0" smtClean="0"/>
              <a:t> polynomial </a:t>
            </a:r>
          </a:p>
          <a:p>
            <a:pPr algn="ctr"/>
            <a:r>
              <a:rPr lang="en-US" sz="2000" dirty="0" smtClean="0"/>
              <a:t>(the polynomial with smallest   maximum between the two </a:t>
            </a:r>
            <a:r>
              <a:rPr lang="en-US" sz="2000" dirty="0" err="1" smtClean="0"/>
              <a:t>eigenvalues</a:t>
            </a:r>
            <a:r>
              <a:rPr lang="en-US" sz="2000" dirty="0" smtClean="0"/>
              <a:t> of </a:t>
            </a:r>
            <a:r>
              <a:rPr lang="en-US" sz="2000" dirty="0" smtClean="0">
                <a:solidFill>
                  <a:srgbClr val="FF0000"/>
                </a:solidFill>
              </a:rPr>
              <a:t>I - G</a:t>
            </a:r>
            <a:r>
              <a:rPr lang="en-US" sz="2000" dirty="0" smtClean="0"/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... and the solver error decreases according to a polynomial, 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Wal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836" y="1487865"/>
            <a:ext cx="3013364" cy="2440090"/>
          </a:xfrm>
          <a:prstGeom prst="rect">
            <a:avLst/>
          </a:prstGeom>
        </p:spPr>
      </p:pic>
      <p:pic>
        <p:nvPicPr>
          <p:cNvPr id="8" name="Picture 7" descr="CGWal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1472624"/>
            <a:ext cx="3047999" cy="2468136"/>
          </a:xfrm>
          <a:prstGeom prst="rect">
            <a:avLst/>
          </a:prstGeom>
        </p:spPr>
      </p:pic>
      <p:pic>
        <p:nvPicPr>
          <p:cNvPr id="9" name="Picture 8" descr="ChebyWal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69045" y="1487864"/>
            <a:ext cx="3086561" cy="24993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3770293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Gauss-Seidel                             </a:t>
            </a:r>
            <a:r>
              <a:rPr lang="en-US" dirty="0" err="1" smtClean="0"/>
              <a:t>Chebyshev</a:t>
            </a:r>
            <a:r>
              <a:rPr lang="en-US" dirty="0" smtClean="0"/>
              <a:t>-GS                              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375862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CG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4215825"/>
            <a:ext cx="2133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P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3200" dirty="0" smtClean="0">
                <a:solidFill>
                  <a:srgbClr val="FF0000"/>
                </a:solidFill>
              </a:rPr>
              <a:t>(I-G) = G</a:t>
            </a:r>
            <a:r>
              <a:rPr lang="en-US" sz="3200" baseline="30000" dirty="0" smtClean="0">
                <a:solidFill>
                  <a:srgbClr val="FF0000"/>
                </a:solidFill>
              </a:rPr>
              <a:t>k</a:t>
            </a:r>
            <a:r>
              <a:rPr lang="en-US" sz="3200" dirty="0" smtClean="0"/>
              <a:t>,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u="sng" dirty="0" smtClean="0"/>
              <a:t>stationary</a:t>
            </a:r>
            <a:r>
              <a:rPr lang="en-US" sz="2000" dirty="0" smtClean="0"/>
              <a:t> reduction factor is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553200" y="4215825"/>
            <a:ext cx="2057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P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3200" dirty="0" smtClean="0">
                <a:solidFill>
                  <a:srgbClr val="FF0000"/>
                </a:solidFill>
              </a:rPr>
              <a:t>(I-G) </a:t>
            </a:r>
          </a:p>
          <a:p>
            <a:pPr algn="ctr"/>
            <a:r>
              <a:rPr lang="en-US" sz="2000" dirty="0" smtClean="0"/>
              <a:t>is the </a:t>
            </a:r>
            <a:r>
              <a:rPr lang="en-US" sz="2000" dirty="0" err="1" smtClean="0"/>
              <a:t>k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order </a:t>
            </a:r>
            <a:r>
              <a:rPr lang="en-US" sz="2000" dirty="0" err="1" smtClean="0">
                <a:solidFill>
                  <a:srgbClr val="FF0000"/>
                </a:solidFill>
              </a:rPr>
              <a:t>Lanczos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polynomial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124200" y="4191000"/>
            <a:ext cx="3048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P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3200" dirty="0" smtClean="0">
                <a:solidFill>
                  <a:srgbClr val="FF0000"/>
                </a:solidFill>
              </a:rPr>
              <a:t>(I-G)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en-US" sz="2000" dirty="0" smtClean="0"/>
              <a:t>the </a:t>
            </a:r>
            <a:r>
              <a:rPr lang="en-US" sz="2000" dirty="0" err="1" smtClean="0"/>
              <a:t>k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order </a:t>
            </a:r>
            <a:r>
              <a:rPr lang="en-US" sz="2000" dirty="0" err="1" smtClean="0">
                <a:solidFill>
                  <a:srgbClr val="FF0000"/>
                </a:solidFill>
              </a:rPr>
              <a:t>Chebyshev</a:t>
            </a:r>
            <a:r>
              <a:rPr lang="en-US" sz="2000" dirty="0" smtClean="0"/>
              <a:t> polynomial, 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000" dirty="0" smtClean="0"/>
              <a:t>asymptotic average reduction factor is optimal,</a:t>
            </a:r>
          </a:p>
          <a:p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... and the solver error decreases according to a polynomial,  </a:t>
            </a:r>
            <a:endParaRPr lang="en-US" sz="2400" b="1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3727469" y="6129338"/>
          <a:ext cx="1835131" cy="652462"/>
        </p:xfrm>
        <a:graphic>
          <a:graphicData uri="http://schemas.openxmlformats.org/presentationml/2006/ole">
            <p:oleObj spid="_x0000_s90114" name="Equation" r:id="rId7" imgW="1358640" imgH="482400" progId="Equation.3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1295400" y="5726668"/>
            <a:ext cx="593432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p(G)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77000" y="5715000"/>
            <a:ext cx="2209800" cy="92333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converges in a finite number of steps* depending on </a:t>
            </a:r>
            <a:r>
              <a:rPr lang="en-US" dirty="0" err="1" smtClean="0">
                <a:solidFill>
                  <a:srgbClr val="FF0000"/>
                </a:solidFill>
              </a:rPr>
              <a:t>eig</a:t>
            </a:r>
            <a:r>
              <a:rPr lang="en-US" dirty="0" smtClean="0">
                <a:solidFill>
                  <a:srgbClr val="FF0000"/>
                </a:solidFill>
              </a:rPr>
              <a:t>(I-G)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066800" y="609600"/>
            <a:ext cx="7239000" cy="91439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smtClean="0"/>
              <a:t> (</a:t>
            </a:r>
            <a:r>
              <a:rPr lang="en-US" dirty="0" err="1" smtClean="0"/>
              <a:t>x</a:t>
            </a:r>
            <a:r>
              <a:rPr lang="en-US" baseline="30000" dirty="0" err="1" smtClean="0"/>
              <a:t>k</a:t>
            </a:r>
            <a:r>
              <a:rPr lang="en-US" baseline="30000" dirty="0" smtClean="0"/>
              <a:t>  </a:t>
            </a:r>
            <a:r>
              <a:rPr lang="en-US" dirty="0" smtClean="0"/>
              <a:t>- A</a:t>
            </a:r>
            <a:r>
              <a:rPr lang="en-US" baseline="30000" dirty="0" smtClean="0"/>
              <a:t>-1</a:t>
            </a:r>
            <a:r>
              <a:rPr lang="en-US" dirty="0" smtClean="0"/>
              <a:t>b) = 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(I-G)</a:t>
            </a:r>
            <a:r>
              <a:rPr lang="en-US" dirty="0" smtClean="0"/>
              <a:t>(x</a:t>
            </a:r>
            <a:r>
              <a:rPr lang="en-US" baseline="30000" dirty="0" smtClean="0"/>
              <a:t>0  </a:t>
            </a:r>
            <a:r>
              <a:rPr lang="en-US" dirty="0" smtClean="0"/>
              <a:t>- A</a:t>
            </a:r>
            <a:r>
              <a:rPr lang="en-US" baseline="30000" dirty="0" smtClean="0"/>
              <a:t>-1</a:t>
            </a:r>
            <a:r>
              <a:rPr lang="en-US" dirty="0" smtClean="0"/>
              <a:t>b),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G=M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        </a:t>
            </a:r>
            <a:r>
              <a:rPr lang="en-US" dirty="0" smtClean="0">
                <a:solidFill>
                  <a:srgbClr val="FF0000"/>
                </a:solidFill>
              </a:rPr>
              <a:t>I – G = M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common iterative linear solvers 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914400"/>
          <a:ext cx="8305800" cy="4267200"/>
        </p:xfrm>
        <a:graphic>
          <a:graphicData uri="http://schemas.openxmlformats.org/drawingml/2006/table">
            <a:tbl>
              <a:tblPr/>
              <a:tblGrid>
                <a:gridCol w="1679273"/>
                <a:gridCol w="1883368"/>
                <a:gridCol w="2678656"/>
                <a:gridCol w="2064503"/>
              </a:tblGrid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Type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Splitting: 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convergence guaranteed*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if: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Stationary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n-US" sz="2000" baseline="-25000" dirty="0" err="1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=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2000" baseline="-25000" dirty="0" err="1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2000" baseline="-25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= 1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b="1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Richardson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1/w </a:t>
                      </a:r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I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&lt; w &lt; 2/p(A)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Jacobi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Gauss- Seidel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 + L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always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1/w D + L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&lt; w &lt; 2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SSOR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w/(2-w) </a:t>
                      </a:r>
                      <a:r>
                        <a:rPr lang="pl-PL" sz="2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2000" b="0" i="0" u="none" strike="noStrike" baseline="-2500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SOR</a:t>
                      </a:r>
                      <a:r>
                        <a:rPr lang="pl-PL" sz="2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 </a:t>
                      </a:r>
                      <a:r>
                        <a:rPr lang="pl-PL" sz="2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2000" b="0" i="0" u="none" strike="noStrike" baseline="3000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T</a:t>
                      </a:r>
                      <a:r>
                        <a:rPr lang="en-US" sz="2000" b="0" i="0" u="none" strike="noStrike" baseline="-25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SOR</a:t>
                      </a:r>
                      <a:endParaRPr lang="pl-PL" sz="2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&lt; w &lt;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Non-stationary</a:t>
                      </a: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Chebyshev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Any symmetric splitting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(e.g., SSOR or Richardson)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where I-G is PD</a:t>
                      </a:r>
                    </a:p>
                    <a:p>
                      <a:pPr algn="ctr" fontAlgn="b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stationary iteration converges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always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5352871"/>
            <a:ext cx="1981200" cy="1200329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Chebyshev</a:t>
            </a:r>
            <a:r>
              <a:rPr lang="en-US" sz="2400" dirty="0" smtClean="0"/>
              <a:t> is guaranteed to accelerate*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5341203"/>
            <a:ext cx="2667000" cy="830997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CG is guaranteed to accelerate 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3508</Words>
  <Application>Microsoft Office PowerPoint</Application>
  <PresentationFormat>On-screen Show (4:3)</PresentationFormat>
  <Paragraphs>591</Paragraphs>
  <Slides>47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Equation</vt:lpstr>
      <vt:lpstr>Some implementation  issues with  iterative Gaussian samplers  in finite precision</vt:lpstr>
      <vt:lpstr>Outline</vt:lpstr>
      <vt:lpstr>The multivariate Gaussian distribution</vt:lpstr>
      <vt:lpstr>Slide 4</vt:lpstr>
      <vt:lpstr>We consider iterative solvers of  Ax = b of the form: </vt:lpstr>
      <vt:lpstr>Slide 6</vt:lpstr>
      <vt:lpstr>Slide 7</vt:lpstr>
      <vt:lpstr>Slide 8</vt:lpstr>
      <vt:lpstr>Some common iterative linear solvers </vt:lpstr>
      <vt:lpstr>Your iterative linear solver for some new splitting: </vt:lpstr>
      <vt:lpstr>For example:</vt:lpstr>
      <vt:lpstr>Slide 12</vt:lpstr>
      <vt:lpstr>Slide 13</vt:lpstr>
      <vt:lpstr>Slide 14</vt:lpstr>
      <vt:lpstr>We study iterative samplers of  N(0, A-1) of the form: </vt:lpstr>
      <vt:lpstr>Slide 16</vt:lpstr>
      <vt:lpstr>Slide 17</vt:lpstr>
      <vt:lpstr>My attempt at the historical development of iterative Gaussian samplers:</vt:lpstr>
      <vt:lpstr>More details for some iterative Gaussian samplers </vt:lpstr>
      <vt:lpstr>Slide 20</vt:lpstr>
      <vt:lpstr>Theorem</vt:lpstr>
      <vt:lpstr>Theorem</vt:lpstr>
      <vt:lpstr>Slide 23</vt:lpstr>
      <vt:lpstr>Sampler stopping criterion</vt:lpstr>
      <vt:lpstr>Algorithm for an iterative sampler of  N(0, A-1) with a vague stopping criterion: </vt:lpstr>
      <vt:lpstr>Algorithm for an iterative sampler of  N(0, A-1) with an explicit stopping criterion: </vt:lpstr>
      <vt:lpstr>An example:  a Gibbs sampler of N(0, A-1)  with a stopping criterion: </vt:lpstr>
      <vt:lpstr>Slide 28</vt:lpstr>
      <vt:lpstr>Slide 29</vt:lpstr>
      <vt:lpstr>Example: 102 Laplacian over a 10x10 2D domain</vt:lpstr>
      <vt:lpstr>How many sampler iterations  until convergence?</vt:lpstr>
      <vt:lpstr>Slide 32</vt:lpstr>
      <vt:lpstr>Slide 33</vt:lpstr>
      <vt:lpstr>Slide 34</vt:lpstr>
      <vt:lpstr>Slide 35</vt:lpstr>
      <vt:lpstr>“Equivalent”  sampler implementations  yield different results in  finite precision </vt:lpstr>
      <vt:lpstr>Slide 37</vt:lpstr>
      <vt:lpstr>Slide 38</vt:lpstr>
      <vt:lpstr>A fast iterative sampler  (i.e., PCG-Chebyshev-SSOR)  of N(0, A-1)  (given a precision matrix A)</vt:lpstr>
      <vt:lpstr>A fast iterative sampler for LARGE N(0, A-1): </vt:lpstr>
      <vt:lpstr>Slide 41</vt:lpstr>
      <vt:lpstr>Comparing CG-Chebyshev-SSOR  to Chebyshev-SSOR sampling  from N(0,             ):</vt:lpstr>
      <vt:lpstr>Convergence to N(0, A-1) implies convergence to N(0,A).    The converse is not necessarily true.</vt:lpstr>
      <vt:lpstr>Slide 44</vt:lpstr>
      <vt:lpstr>Slide 45</vt:lpstr>
      <vt:lpstr>Slide 46</vt:lpstr>
      <vt:lpstr>Slide 47</vt:lpstr>
    </vt:vector>
  </TitlesOfParts>
  <Company>Montana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Polynomial Accelerated Iterative Sampling of  Normal Distributions</dc:title>
  <dc:creator>albert.parker</dc:creator>
  <cp:lastModifiedBy> </cp:lastModifiedBy>
  <cp:revision>295</cp:revision>
  <dcterms:created xsi:type="dcterms:W3CDTF">2012-12-24T18:32:26Z</dcterms:created>
  <dcterms:modified xsi:type="dcterms:W3CDTF">2013-01-08T14:19:12Z</dcterms:modified>
</cp:coreProperties>
</file>