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80" r:id="rId3"/>
    <p:sldId id="281" r:id="rId4"/>
    <p:sldId id="265" r:id="rId5"/>
    <p:sldId id="282" r:id="rId6"/>
    <p:sldId id="283" r:id="rId7"/>
    <p:sldId id="259" r:id="rId8"/>
    <p:sldId id="260" r:id="rId9"/>
    <p:sldId id="258" r:id="rId10"/>
    <p:sldId id="261" r:id="rId11"/>
    <p:sldId id="288" r:id="rId12"/>
    <p:sldId id="267" r:id="rId13"/>
    <p:sldId id="287" r:id="rId14"/>
    <p:sldId id="275" r:id="rId15"/>
    <p:sldId id="289" r:id="rId16"/>
    <p:sldId id="304" r:id="rId17"/>
    <p:sldId id="263" r:id="rId18"/>
    <p:sldId id="285" r:id="rId19"/>
    <p:sldId id="262" r:id="rId20"/>
    <p:sldId id="306" r:id="rId21"/>
    <p:sldId id="291" r:id="rId22"/>
    <p:sldId id="303" r:id="rId23"/>
    <p:sldId id="302" r:id="rId24"/>
    <p:sldId id="301" r:id="rId25"/>
    <p:sldId id="264" r:id="rId26"/>
    <p:sldId id="293" r:id="rId27"/>
    <p:sldId id="295" r:id="rId28"/>
    <p:sldId id="298" r:id="rId29"/>
    <p:sldId id="294" r:id="rId30"/>
    <p:sldId id="296" r:id="rId31"/>
    <p:sldId id="274" r:id="rId32"/>
    <p:sldId id="276" r:id="rId33"/>
    <p:sldId id="277" r:id="rId34"/>
    <p:sldId id="278" r:id="rId35"/>
    <p:sldId id="279" r:id="rId36"/>
    <p:sldId id="29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85873" autoAdjust="0"/>
  </p:normalViewPr>
  <p:slideViewPr>
    <p:cSldViewPr>
      <p:cViewPr varScale="1">
        <p:scale>
          <a:sx n="91" d="100"/>
          <a:sy n="91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company\Communications\useful%20information\Quarterly%20Generation%20and%20capacity%20factor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254766934620979"/>
          <c:y val="5.647434269227506E-2"/>
          <c:w val="0.81457817772778407"/>
          <c:h val="0.73042548341506963"/>
        </c:manualLayout>
      </c:layout>
      <c:barChart>
        <c:barDir val="col"/>
        <c:grouping val="clustered"/>
        <c:ser>
          <c:idx val="1"/>
          <c:order val="0"/>
          <c:tx>
            <c:strRef>
              <c:f>'NZ Total'!$B$34</c:f>
              <c:strCache>
                <c:ptCount val="1"/>
                <c:pt idx="0">
                  <c:v>New installations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chemeClr val="bg1"/>
              </a:solidFill>
              <a:prstDash val="solid"/>
            </a:ln>
          </c:spPr>
          <c:cat>
            <c:numRef>
              <c:f>'NZ Total'!$A$35:$A$45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'NZ Total'!$B$35:$B$45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132</c:v>
                </c:pt>
                <c:pt idx="4">
                  <c:v>0</c:v>
                </c:pt>
                <c:pt idx="5">
                  <c:v>3</c:v>
                </c:pt>
                <c:pt idx="6">
                  <c:v>151</c:v>
                </c:pt>
                <c:pt idx="7">
                  <c:v>3</c:v>
                </c:pt>
                <c:pt idx="8">
                  <c:v>172</c:v>
                </c:pt>
                <c:pt idx="9">
                  <c:v>9</c:v>
                </c:pt>
                <c:pt idx="10">
                  <c:v>117</c:v>
                </c:pt>
              </c:numCache>
            </c:numRef>
          </c:val>
        </c:ser>
        <c:axId val="34878592"/>
        <c:axId val="34880512"/>
      </c:barChart>
      <c:lineChart>
        <c:grouping val="standard"/>
        <c:ser>
          <c:idx val="0"/>
          <c:order val="1"/>
          <c:tx>
            <c:strRef>
              <c:f>'NZ Total'!$C$34</c:f>
              <c:strCache>
                <c:ptCount val="1"/>
                <c:pt idx="0">
                  <c:v>Installed capacity at year end</c:v>
                </c:pt>
              </c:strCache>
            </c:strRef>
          </c:tx>
          <c:spPr>
            <a:ln w="41275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'NZ Total'!$A$35:$A$45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'NZ Total'!$C$35:$C$45</c:f>
              <c:numCache>
                <c:formatCode>General</c:formatCode>
                <c:ptCount val="11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168</c:v>
                </c:pt>
                <c:pt idx="4">
                  <c:v>168</c:v>
                </c:pt>
                <c:pt idx="5">
                  <c:v>171</c:v>
                </c:pt>
                <c:pt idx="6">
                  <c:v>322</c:v>
                </c:pt>
                <c:pt idx="7">
                  <c:v>325</c:v>
                </c:pt>
                <c:pt idx="8">
                  <c:v>497</c:v>
                </c:pt>
                <c:pt idx="9">
                  <c:v>506</c:v>
                </c:pt>
                <c:pt idx="10">
                  <c:v>623</c:v>
                </c:pt>
              </c:numCache>
            </c:numRef>
          </c:val>
        </c:ser>
        <c:marker val="1"/>
        <c:axId val="34948224"/>
        <c:axId val="34949760"/>
      </c:lineChart>
      <c:catAx>
        <c:axId val="34878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NZ" sz="120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12539548410107287"/>
              <c:y val="0.8611548556430450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880512"/>
        <c:crosses val="autoZero"/>
        <c:lblAlgn val="ctr"/>
        <c:lblOffset val="100"/>
        <c:tickLblSkip val="1"/>
        <c:tickMarkSkip val="1"/>
      </c:catAx>
      <c:valAx>
        <c:axId val="3488051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NZ" sz="1200"/>
                  <a:t>MW</a:t>
                </a:r>
              </a:p>
            </c:rich>
          </c:tx>
          <c:layout>
            <c:manualLayout>
              <c:xMode val="edge"/>
              <c:yMode val="edge"/>
              <c:x val="1.5579514128472121E-2"/>
              <c:y val="2.8301648398168591E-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878592"/>
        <c:crosses val="autoZero"/>
        <c:crossBetween val="between"/>
      </c:valAx>
      <c:catAx>
        <c:axId val="34948224"/>
        <c:scaling>
          <c:orientation val="minMax"/>
        </c:scaling>
        <c:delete val="1"/>
        <c:axPos val="b"/>
        <c:numFmt formatCode="General" sourceLinked="1"/>
        <c:tickLblPos val="none"/>
        <c:crossAx val="34949760"/>
        <c:crosses val="autoZero"/>
        <c:lblAlgn val="ctr"/>
        <c:lblOffset val="100"/>
      </c:catAx>
      <c:valAx>
        <c:axId val="34949760"/>
        <c:scaling>
          <c:orientation val="minMax"/>
        </c:scaling>
        <c:delete val="1"/>
        <c:axPos val="l"/>
        <c:numFmt formatCode="General" sourceLinked="1"/>
        <c:tickLblPos val="none"/>
        <c:crossAx val="34948224"/>
        <c:crosses val="autoZero"/>
        <c:crossBetween val="between"/>
      </c:valAx>
      <c:spPr>
        <a:solidFill>
          <a:srgbClr val="99CCFF">
            <a:alpha val="30000"/>
          </a:srgb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5823770199456777"/>
          <c:y val="0.87525276731712887"/>
          <c:w val="0.35778443113772473"/>
          <c:h val="9.6385542168674759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11C605-5D45-4C70-9E28-37D81AA0B00E}" type="datetimeFigureOut">
              <a:rPr lang="en-NZ"/>
              <a:pPr>
                <a:defRPr/>
              </a:pPr>
              <a:t>20/09/2012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E9A5E8-037B-46B8-9C16-D1FDB32025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0C858-FCA1-452C-A55B-44817F5F72B6}" type="slidenum">
              <a:rPr lang="en-AU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AU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smtClean="0"/>
              <a:t>More community scheme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E2A1C3-A2F5-4487-8B61-CB1A3C96EDEF}" type="slidenum">
              <a:rPr lang="en-NZ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NZ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sz="1400" smtClean="0"/>
              <a:t>Employment more than doubles from 649 FTEs to 1,400 FTEs</a:t>
            </a:r>
          </a:p>
          <a:p>
            <a:pPr eaLnBrk="1" hangingPunct="1">
              <a:spcBef>
                <a:spcPct val="0"/>
              </a:spcBef>
            </a:pPr>
            <a:r>
              <a:rPr lang="en-NZ" sz="1400" smtClean="0"/>
              <a:t>GDP increases from $65 million to $156 million</a:t>
            </a:r>
          </a:p>
          <a:p>
            <a:pPr eaLnBrk="1" hangingPunct="1">
              <a:spcBef>
                <a:spcPct val="0"/>
              </a:spcBef>
            </a:pPr>
            <a:endParaRPr lang="en-NZ" sz="1400" smtClean="0"/>
          </a:p>
          <a:p>
            <a:pPr eaLnBrk="1" hangingPunct="1">
              <a:spcBef>
                <a:spcPct val="0"/>
              </a:spcBef>
            </a:pPr>
            <a:endParaRPr lang="en-NZ" sz="1400" smtClean="0"/>
          </a:p>
          <a:p>
            <a:pPr eaLnBrk="1" hangingPunct="1">
              <a:spcBef>
                <a:spcPct val="0"/>
              </a:spcBef>
            </a:pPr>
            <a:r>
              <a:rPr lang="en-NZ" sz="1400" smtClean="0"/>
              <a:t>Similar in size to:</a:t>
            </a:r>
          </a:p>
          <a:p>
            <a:pPr eaLnBrk="1" hangingPunct="1">
              <a:spcBef>
                <a:spcPct val="0"/>
              </a:spcBef>
            </a:pPr>
            <a:r>
              <a:rPr lang="en-NZ" smtClean="0"/>
              <a:t>oil and gas extraction (592 FTEs) </a:t>
            </a:r>
          </a:p>
          <a:p>
            <a:pPr eaLnBrk="1" hangingPunct="1">
              <a:spcBef>
                <a:spcPct val="0"/>
              </a:spcBef>
            </a:pPr>
            <a:r>
              <a:rPr lang="en-NZ" smtClean="0"/>
              <a:t>gas supply (540 FTEs)</a:t>
            </a:r>
          </a:p>
          <a:p>
            <a:pPr eaLnBrk="1" hangingPunct="1">
              <a:spcBef>
                <a:spcPct val="0"/>
              </a:spcBef>
            </a:pPr>
            <a:r>
              <a:rPr lang="en-NZ" smtClean="0"/>
              <a:t>metal ore mining ($84 million)</a:t>
            </a:r>
          </a:p>
          <a:p>
            <a:pPr eaLnBrk="1" hangingPunct="1">
              <a:spcBef>
                <a:spcPct val="0"/>
              </a:spcBef>
            </a:pPr>
            <a:r>
              <a:rPr lang="en-NZ" smtClean="0"/>
              <a:t>aquaculture ($93 million).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A89A2-03B4-43E4-B8DF-BF4B457F4D02}" type="slidenum">
              <a:rPr lang="en-NZ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NZ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smtClean="0"/>
              <a:t>Increase in independents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AA926-89CC-4727-BEA3-27FB7E0EDE7A}" type="slidenum">
              <a:rPr lang="en-NZ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NZ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smtClean="0"/>
              <a:t>Discuss demand,</a:t>
            </a:r>
          </a:p>
          <a:p>
            <a:pPr eaLnBrk="1" hangingPunct="1">
              <a:spcBef>
                <a:spcPct val="0"/>
              </a:spcBef>
            </a:pPr>
            <a:r>
              <a:rPr lang="en-NZ" smtClean="0"/>
              <a:t>Change out of higher priced generation</a:t>
            </a:r>
          </a:p>
          <a:p>
            <a:pPr eaLnBrk="1" hangingPunct="1">
              <a:spcBef>
                <a:spcPct val="0"/>
              </a:spcBef>
            </a:pPr>
            <a:r>
              <a:rPr lang="en-NZ" smtClean="0"/>
              <a:t>Niche generation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DFE0D-08B7-4F38-91B8-05ED7A959632}" type="slidenum">
              <a:rPr lang="en-NZ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NZ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471637E-1168-447F-BF01-E45536009B6D}" type="slidenum">
              <a:rPr lang="en-GB"/>
              <a:pPr eaLnBrk="1" hangingPunct="1">
                <a:defRPr/>
              </a:pPr>
              <a:t>20</a:t>
            </a:fld>
            <a:endParaRPr lang="en-GB"/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NZ" sz="400" smtClean="0"/>
              <a:t>Click through the major cost drivers</a:t>
            </a:r>
          </a:p>
          <a:p>
            <a:pPr eaLnBrk="1" hangingPunct="1">
              <a:lnSpc>
                <a:spcPct val="80000"/>
              </a:lnSpc>
            </a:pPr>
            <a:r>
              <a:rPr lang="en-NZ" sz="400" smtClean="0"/>
              <a:t>Talk to arrows which show how a number of the components are connected</a:t>
            </a:r>
          </a:p>
          <a:p>
            <a:pPr eaLnBrk="1" hangingPunct="1">
              <a:lnSpc>
                <a:spcPct val="80000"/>
              </a:lnSpc>
            </a:pPr>
            <a:r>
              <a:rPr lang="en-NZ" sz="400" smtClean="0"/>
              <a:t>Make specific comments on the value engineering approach that is applied which ultimately drives down the cost of the project</a:t>
            </a:r>
            <a:endParaRPr lang="en-GB" sz="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9A137-7949-4FF8-AC8A-7678B2C9505D}" type="slidenum">
              <a:rPr lang="en-NZ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NZ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668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8288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55600" indent="-355600">
              <a:spcBef>
                <a:spcPts val="600"/>
              </a:spcBef>
              <a:buFont typeface="Lucida Grande"/>
              <a:buChar char="›"/>
              <a:defRPr b="1">
                <a:solidFill>
                  <a:schemeClr val="tx1"/>
                </a:solidFill>
                <a:latin typeface="+mn-lt"/>
              </a:defRPr>
            </a:lvl1pPr>
            <a:lvl2pPr>
              <a:buFont typeface="Lucida Grande"/>
              <a:buChar char="›"/>
              <a:defRPr b="0">
                <a:solidFill>
                  <a:schemeClr val="tx1"/>
                </a:solidFill>
                <a:latin typeface="+mn-lt"/>
              </a:defRPr>
            </a:lvl2pPr>
            <a:lvl3pPr marL="88900" indent="355600">
              <a:spcBef>
                <a:spcPts val="600"/>
              </a:spcBef>
              <a:buFont typeface="Lucida Grande"/>
              <a:buChar char="›"/>
              <a:defRPr sz="2800" b="0">
                <a:solidFill>
                  <a:schemeClr val="tx1"/>
                </a:solidFill>
                <a:latin typeface="+mn-lt"/>
              </a:defRPr>
            </a:lvl3pPr>
            <a:lvl4pPr marL="177800" indent="363538">
              <a:spcBef>
                <a:spcPts val="600"/>
              </a:spcBef>
              <a:buFont typeface="Lucida Grande"/>
              <a:buChar char="›"/>
              <a:defRPr sz="2400" b="0">
                <a:solidFill>
                  <a:schemeClr val="tx1"/>
                </a:solidFill>
                <a:latin typeface="+mn-lt"/>
              </a:defRPr>
            </a:lvl4pPr>
            <a:lvl5pPr marL="266700" indent="363538">
              <a:spcBef>
                <a:spcPts val="600"/>
              </a:spcBef>
              <a:buFont typeface="Lucida Grande"/>
              <a:buChar char="›"/>
              <a:defRPr sz="2000" b="0">
                <a:solidFill>
                  <a:schemeClr val="tx1"/>
                </a:solidFill>
                <a:latin typeface="+mn-lt"/>
              </a:defRPr>
            </a:lvl5pPr>
          </a:lstStyle>
          <a:p>
            <a:pPr lvl="5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924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668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BA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BAD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BAD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BAD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BAD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F970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F970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F970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F970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&gt;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177800" indent="363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&gt;"/>
        <a:defRPr sz="2800">
          <a:solidFill>
            <a:schemeClr val="tx1"/>
          </a:solidFill>
          <a:latin typeface="+mn-lt"/>
          <a:ea typeface="+mn-ea"/>
        </a:defRPr>
      </a:lvl2pPr>
      <a:lvl3pPr marL="630238" indent="-2746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&gt;"/>
        <a:defRPr sz="2400">
          <a:solidFill>
            <a:schemeClr val="tx1"/>
          </a:solidFill>
          <a:latin typeface="+mn-lt"/>
          <a:ea typeface="+mn-ea"/>
        </a:defRPr>
      </a:lvl3pPr>
      <a:lvl4pPr marL="808038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&gt;"/>
        <a:defRPr sz="2000">
          <a:solidFill>
            <a:schemeClr val="tx1"/>
          </a:solidFill>
          <a:latin typeface="+mn-lt"/>
          <a:ea typeface="+mn-ea"/>
        </a:defRPr>
      </a:lvl4pPr>
      <a:lvl5pPr marL="985838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&gt;"/>
        <a:defRPr sz="2000">
          <a:solidFill>
            <a:schemeClr val="tx1"/>
          </a:solidFill>
          <a:latin typeface="+mn-lt"/>
          <a:ea typeface="+mn-ea"/>
        </a:defRPr>
      </a:lvl5pPr>
      <a:lvl6pPr marL="2647950" indent="-1905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&gt;"/>
        <a:defRPr sz="2000">
          <a:solidFill>
            <a:schemeClr val="tx1"/>
          </a:solidFill>
          <a:latin typeface="+mn-lt"/>
          <a:ea typeface="+mn-ea"/>
        </a:defRPr>
      </a:lvl6pPr>
      <a:lvl7pPr marL="3105150" indent="-1905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&gt;"/>
        <a:defRPr sz="2000">
          <a:solidFill>
            <a:schemeClr val="tx1"/>
          </a:solidFill>
          <a:latin typeface="+mn-lt"/>
          <a:ea typeface="+mn-ea"/>
        </a:defRPr>
      </a:lvl7pPr>
      <a:lvl8pPr marL="3562350" indent="-1905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&gt;"/>
        <a:defRPr sz="2000">
          <a:solidFill>
            <a:schemeClr val="tx1"/>
          </a:solidFill>
          <a:latin typeface="+mn-lt"/>
          <a:ea typeface="+mn-ea"/>
        </a:defRPr>
      </a:lvl8pPr>
      <a:lvl9pPr marL="4019550" indent="-1905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&gt;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7" descr="WEA powerpnt_tmplte-P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997200"/>
            <a:ext cx="7850187" cy="762000"/>
          </a:xfrm>
        </p:spPr>
        <p:txBody>
          <a:bodyPr/>
          <a:lstStyle/>
          <a:p>
            <a:pPr eaLnBrk="1" hangingPunct="1"/>
            <a:r>
              <a:rPr lang="en-NZ" sz="4800" smtClean="0">
                <a:solidFill>
                  <a:schemeClr val="bg1"/>
                </a:solidFill>
                <a:latin typeface="Arial" charset="0"/>
                <a:cs typeface="Arial" charset="0"/>
              </a:rPr>
              <a:t>Wind energy in NZ</a:t>
            </a:r>
            <a:endParaRPr lang="en-AU" sz="48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3716338"/>
            <a:ext cx="60198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3200" b="0" i="1" smtClean="0">
                <a:solidFill>
                  <a:schemeClr val="bg1"/>
                </a:solidFill>
                <a:latin typeface="Arial" charset="0"/>
                <a:cs typeface="Arial" charset="0"/>
              </a:rPr>
              <a:t>20% wind by 2030</a:t>
            </a:r>
            <a:endParaRPr lang="en-AU" sz="3200" b="0" i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762000" y="5791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1600">
                <a:solidFill>
                  <a:srgbClr val="FFFFFF"/>
                </a:solidFill>
              </a:rPr>
              <a:t>Eric Pyle, Chief Executive, NZ Wind Energy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7313613" cy="685800"/>
          </a:xfrm>
        </p:spPr>
        <p:txBody>
          <a:bodyPr/>
          <a:lstStyle/>
          <a:p>
            <a:r>
              <a:rPr lang="en-US" sz="3200" smtClean="0">
                <a:latin typeface="Arial" charset="0"/>
                <a:cs typeface="Arial" charset="0"/>
              </a:rPr>
              <a:t>The electricity system in 2030</a:t>
            </a:r>
            <a:endParaRPr lang="en-NZ" sz="3200" smtClean="0">
              <a:latin typeface="Arial" charset="0"/>
              <a:cs typeface="Arial" charset="0"/>
            </a:endParaRPr>
          </a:p>
        </p:txBody>
      </p:sp>
      <p:sp>
        <p:nvSpPr>
          <p:cNvPr id="16386" name="Rectangle 38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557338"/>
            <a:ext cx="6192838" cy="1006475"/>
          </a:xfrm>
        </p:spPr>
        <p:txBody>
          <a:bodyPr/>
          <a:lstStyle/>
          <a:p>
            <a:r>
              <a:rPr lang="en-NZ" sz="2000" b="0" smtClean="0">
                <a:latin typeface="Arial" charset="0"/>
                <a:cs typeface="Arial" charset="0"/>
              </a:rPr>
              <a:t>43,000GWh in 2010 to 53,000 GWh</a:t>
            </a:r>
          </a:p>
          <a:p>
            <a:r>
              <a:rPr lang="en-NZ" sz="2000" b="0" smtClean="0">
                <a:latin typeface="Arial" charset="0"/>
                <a:cs typeface="Arial" charset="0"/>
              </a:rPr>
              <a:t>7GW peak to 8GW</a:t>
            </a:r>
            <a:endParaRPr lang="en-US" sz="2000" b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31913" y="2492375"/>
          <a:ext cx="6264275" cy="3221038"/>
        </p:xfrm>
        <a:graphic>
          <a:graphicData uri="http://schemas.openxmlformats.org/drawingml/2006/table">
            <a:tbl>
              <a:tblPr/>
              <a:tblGrid>
                <a:gridCol w="2087563"/>
                <a:gridCol w="2089150"/>
                <a:gridCol w="2087562"/>
              </a:tblGrid>
              <a:tr h="64807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Generation Capacity (GW)</a:t>
                      </a:r>
                      <a:endParaRPr kumimoji="0" lang="en-N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  <a:endParaRPr kumimoji="0" lang="en-N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2030</a:t>
                      </a:r>
                      <a:endParaRPr kumimoji="0" lang="en-N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88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Hydro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5.2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5.4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8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Geothermal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0.7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1.2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88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Wind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0.6</a:t>
                      </a:r>
                      <a:endParaRPr kumimoji="0" lang="en-N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3.4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8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Gas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1.4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2.3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88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Coal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0.25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8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Other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?</a:t>
                      </a:r>
                      <a:endParaRPr kumimoji="0" lang="en-N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?</a:t>
                      </a:r>
                      <a:endParaRPr kumimoji="0" lang="en-N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4450"/>
            <a:ext cx="4479925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92150"/>
            <a:ext cx="3600450" cy="352901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NZ" sz="3200" kern="1200" dirty="0">
                <a:solidFill>
                  <a:srgbClr val="006BAD"/>
                </a:solidFill>
                <a:latin typeface="Arial" pitchFamily="34" charset="0"/>
                <a:ea typeface="+mj-ea"/>
                <a:cs typeface="Arial" pitchFamily="34" charset="0"/>
              </a:rPr>
              <a:t>Wind </a:t>
            </a:r>
            <a:r>
              <a:rPr lang="en-NZ" sz="3200" kern="1200" dirty="0" smtClean="0">
                <a:solidFill>
                  <a:srgbClr val="006BAD"/>
                </a:solidFill>
                <a:latin typeface="Arial" pitchFamily="34" charset="0"/>
                <a:ea typeface="+mj-ea"/>
                <a:cs typeface="Arial" pitchFamily="34" charset="0"/>
              </a:rPr>
              <a:t>generation </a:t>
            </a:r>
            <a:r>
              <a:rPr lang="en-NZ" sz="3200" kern="1200" dirty="0">
                <a:solidFill>
                  <a:srgbClr val="006BAD"/>
                </a:solidFill>
                <a:latin typeface="Arial" pitchFamily="34" charset="0"/>
                <a:ea typeface="+mj-ea"/>
                <a:cs typeface="Arial" pitchFamily="34" charset="0"/>
              </a:rPr>
              <a:t>– where </a:t>
            </a:r>
            <a:r>
              <a:rPr lang="en-NZ" sz="3200" kern="1200" dirty="0" smtClean="0">
                <a:solidFill>
                  <a:srgbClr val="006BAD"/>
                </a:solidFill>
                <a:latin typeface="Arial" pitchFamily="34" charset="0"/>
                <a:ea typeface="+mj-ea"/>
                <a:cs typeface="Arial" pitchFamily="34" charset="0"/>
              </a:rPr>
              <a:t>next?</a:t>
            </a:r>
            <a:endParaRPr lang="en-NZ" sz="3200" kern="1200" dirty="0">
              <a:solidFill>
                <a:srgbClr val="006BAD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52513"/>
            <a:ext cx="4392613" cy="685800"/>
          </a:xfrm>
        </p:spPr>
        <p:txBody>
          <a:bodyPr/>
          <a:lstStyle/>
          <a:p>
            <a:r>
              <a:rPr lang="en-NZ" smtClean="0">
                <a:latin typeface="Arial" charset="0"/>
                <a:cs typeface="Arial" charset="0"/>
              </a:rPr>
              <a:t>Economic benefits</a:t>
            </a:r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87450" y="1989138"/>
          <a:ext cx="6480175" cy="1112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800200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Employment  (FTE)</a:t>
                      </a:r>
                      <a:endParaRPr lang="en-NZ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800" b="1" kern="1200" dirty="0" smtClean="0">
                          <a:solidFill>
                            <a:schemeClr val="lt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Direct </a:t>
                      </a:r>
                      <a:endParaRPr lang="en-NZ" sz="1800" b="1" kern="1200" dirty="0">
                        <a:solidFill>
                          <a:schemeClr val="lt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800" b="1" kern="1200" dirty="0" smtClean="0">
                          <a:solidFill>
                            <a:schemeClr val="lt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</a:t>
                      </a:r>
                      <a:endParaRPr lang="en-NZ" sz="1800" b="1" kern="1200" dirty="0">
                        <a:solidFill>
                          <a:schemeClr val="lt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649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2031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764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1430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450" y="3284538"/>
          <a:ext cx="6480175" cy="120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800200"/>
                <a:gridCol w="1656184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GDP contribution ($m)</a:t>
                      </a:r>
                      <a:endParaRPr lang="en-NZ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Direct</a:t>
                      </a:r>
                      <a:endParaRPr lang="en-NZ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  <a:endParaRPr lang="en-NZ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192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92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2031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81m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52513"/>
            <a:ext cx="4392613" cy="685800"/>
          </a:xfrm>
        </p:spPr>
        <p:txBody>
          <a:bodyPr/>
          <a:lstStyle/>
          <a:p>
            <a:r>
              <a:rPr lang="en-NZ" smtClean="0">
                <a:latin typeface="Arial" charset="0"/>
                <a:cs typeface="Arial" charset="0"/>
              </a:rPr>
              <a:t>Economic benefits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87450" y="1916113"/>
            <a:ext cx="73453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&gt;"/>
            </a:pPr>
            <a:r>
              <a:rPr lang="en-NZ" sz="2400"/>
              <a:t>Development of new products and services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&gt;"/>
            </a:pPr>
            <a:r>
              <a:rPr lang="en-NZ" sz="2400"/>
              <a:t>Skill development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&gt;"/>
            </a:pPr>
            <a:r>
              <a:rPr lang="en-NZ" sz="2400"/>
              <a:t>Exports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&gt;"/>
            </a:pPr>
            <a:r>
              <a:rPr lang="en-NZ" sz="2400"/>
              <a:t>Tourism and recreation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&gt;"/>
            </a:pPr>
            <a:r>
              <a:rPr lang="en-NZ" sz="2400"/>
              <a:t>Regional economic development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&gt;"/>
            </a:pPr>
            <a:r>
              <a:rPr lang="en-NZ" sz="2400"/>
              <a:t>Security of 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5834063" cy="685800"/>
          </a:xfrm>
        </p:spPr>
        <p:txBody>
          <a:bodyPr/>
          <a:lstStyle/>
          <a:p>
            <a:r>
              <a:rPr lang="en-NZ" sz="3200" smtClean="0">
                <a:latin typeface="Arial" charset="0"/>
                <a:cs typeface="Arial" charset="0"/>
              </a:rPr>
              <a:t>In 2030 NZWEA expects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7924800" cy="4906962"/>
          </a:xfrm>
        </p:spPr>
        <p:txBody>
          <a:bodyPr/>
          <a:lstStyle/>
          <a:p>
            <a:r>
              <a:rPr lang="en-NZ" b="0" smtClean="0">
                <a:latin typeface="Arial" charset="0"/>
                <a:cs typeface="Arial" charset="0"/>
              </a:rPr>
              <a:t>At least 20% of NZ electricity to come from wind</a:t>
            </a:r>
          </a:p>
          <a:p>
            <a:r>
              <a:rPr lang="en-NZ" b="0" smtClean="0">
                <a:latin typeface="Arial" charset="0"/>
                <a:cs typeface="Arial" charset="0"/>
              </a:rPr>
              <a:t>Diverse range of investors and developers</a:t>
            </a:r>
          </a:p>
          <a:p>
            <a:r>
              <a:rPr lang="en-NZ" b="0" smtClean="0">
                <a:latin typeface="Arial" charset="0"/>
                <a:cs typeface="Arial" charset="0"/>
              </a:rPr>
              <a:t>Wind savvy RMA plans</a:t>
            </a:r>
          </a:p>
          <a:p>
            <a:r>
              <a:rPr lang="en-NZ" b="0" smtClean="0">
                <a:latin typeface="Arial" charset="0"/>
                <a:cs typeface="Arial" charset="0"/>
              </a:rPr>
              <a:t>NZ wind specialist companies operating internationally</a:t>
            </a:r>
          </a:p>
          <a:p>
            <a:r>
              <a:rPr lang="en-NZ" b="0" smtClean="0">
                <a:latin typeface="Arial" charset="0"/>
                <a:cs typeface="Arial" charset="0"/>
              </a:rPr>
              <a:t>Wind R&amp;D programme created in partnership between government and the private sector </a:t>
            </a:r>
          </a:p>
          <a:p>
            <a:r>
              <a:rPr lang="en-NZ" b="0" smtClean="0">
                <a:latin typeface="Arial" charset="0"/>
                <a:cs typeface="Arial" charset="0"/>
              </a:rPr>
              <a:t>A safe, forward-looking industry that provides good returns for investors</a:t>
            </a:r>
            <a:endParaRPr lang="en-US" b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latin typeface="Arial" charset="0"/>
                <a:cs typeface="Arial" charset="0"/>
              </a:rPr>
              <a:t>Challenges on the path to 2030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0" smtClean="0"/>
              <a:t>Expensive?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7924800" cy="685800"/>
          </a:xfrm>
        </p:spPr>
        <p:txBody>
          <a:bodyPr/>
          <a:lstStyle/>
          <a:p>
            <a:r>
              <a:rPr lang="en-NZ" sz="3200" smtClean="0">
                <a:latin typeface="Arial" charset="0"/>
                <a:cs typeface="Arial" charset="0"/>
              </a:rPr>
              <a:t>Competing directly with </a:t>
            </a:r>
            <a:br>
              <a:rPr lang="en-NZ" sz="3200" smtClean="0">
                <a:latin typeface="Arial" charset="0"/>
                <a:cs typeface="Arial" charset="0"/>
              </a:rPr>
            </a:br>
            <a:r>
              <a:rPr lang="en-NZ" sz="3200" smtClean="0">
                <a:latin typeface="Arial" charset="0"/>
                <a:cs typeface="Arial" charset="0"/>
              </a:rPr>
              <a:t>alternative technologies</a:t>
            </a:r>
            <a:endParaRPr lang="en-AU" sz="3200" smtClean="0">
              <a:latin typeface="Arial" charset="0"/>
              <a:cs typeface="Arial" charset="0"/>
            </a:endParaRP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7056437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1979613" y="3429000"/>
            <a:ext cx="49688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979613" y="2852738"/>
            <a:ext cx="572928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514475"/>
            <a:ext cx="4016375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3167062" cy="2651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NZ" sz="2400" b="0" smtClean="0">
                <a:latin typeface="Arial" charset="0"/>
                <a:cs typeface="Arial" charset="0"/>
              </a:rPr>
              <a:t>At $9GJ the best wind sites are cheaper than gas generation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NZ" sz="2400" b="0" smtClean="0">
              <a:latin typeface="Arial" charset="0"/>
              <a:cs typeface="Arial" charset="0"/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 idx="4294967295"/>
          </p:nvPr>
        </p:nvSpPr>
        <p:spPr>
          <a:xfrm>
            <a:off x="611188" y="620713"/>
            <a:ext cx="7924800" cy="685800"/>
          </a:xfrm>
        </p:spPr>
        <p:txBody>
          <a:bodyPr/>
          <a:lstStyle/>
          <a:p>
            <a:r>
              <a:rPr lang="en-US" sz="3200" smtClean="0">
                <a:latin typeface="Arial" charset="0"/>
                <a:cs typeface="Arial" charset="0"/>
              </a:rPr>
              <a:t>Cost effective</a:t>
            </a:r>
            <a:endParaRPr lang="en-NZ" sz="3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611188" y="620713"/>
            <a:ext cx="7924800" cy="685800"/>
          </a:xfrm>
        </p:spPr>
        <p:txBody>
          <a:bodyPr/>
          <a:lstStyle/>
          <a:p>
            <a:r>
              <a:rPr lang="en-NZ" sz="3200" smtClean="0">
                <a:latin typeface="Arial" charset="0"/>
                <a:cs typeface="Arial" charset="0"/>
              </a:rPr>
              <a:t>Reducing cost of energy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NZ" b="0" dirty="0" smtClean="0">
                <a:latin typeface="Arial" pitchFamily="34" charset="0"/>
                <a:cs typeface="Arial" pitchFamily="34" charset="0"/>
              </a:rPr>
              <a:t>Drivetrain - reduced cost and increased reliability </a:t>
            </a:r>
          </a:p>
          <a:p>
            <a:pPr>
              <a:defRPr/>
            </a:pPr>
            <a:r>
              <a:rPr lang="en-NZ" b="0" dirty="0" smtClean="0">
                <a:latin typeface="Arial" pitchFamily="34" charset="0"/>
                <a:cs typeface="Arial" pitchFamily="34" charset="0"/>
              </a:rPr>
              <a:t>Efficiencies in manufacturing</a:t>
            </a:r>
          </a:p>
          <a:p>
            <a:pPr>
              <a:defRPr/>
            </a:pPr>
            <a:r>
              <a:rPr lang="en-NZ" b="0" dirty="0" smtClean="0">
                <a:latin typeface="Arial" pitchFamily="34" charset="0"/>
                <a:cs typeface="Arial" pitchFamily="34" charset="0"/>
              </a:rPr>
              <a:t>Improvement in O&amp;M, increased availability</a:t>
            </a:r>
          </a:p>
          <a:p>
            <a:pPr>
              <a:defRPr/>
            </a:pPr>
            <a:r>
              <a:rPr lang="en-NZ" b="0" dirty="0" smtClean="0">
                <a:latin typeface="Arial" pitchFamily="34" charset="0"/>
                <a:cs typeface="Arial" pitchFamily="34" charset="0"/>
              </a:rPr>
              <a:t>Improved resource assessment</a:t>
            </a:r>
            <a:endParaRPr lang="en-NZ" b="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NZ" b="0" dirty="0" smtClean="0">
                <a:latin typeface="Arial" pitchFamily="34" charset="0"/>
                <a:cs typeface="Arial" pitchFamily="34" charset="0"/>
              </a:rPr>
              <a:t>Larger rotors and taller towers – increased energy capture</a:t>
            </a:r>
          </a:p>
          <a:p>
            <a:pPr marL="0" indent="0">
              <a:buFontTx/>
              <a:buNone/>
              <a:defRPr/>
            </a:pPr>
            <a:endParaRPr lang="en-NZ" sz="2000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NZ" sz="2000" b="0" dirty="0" smtClean="0">
                <a:latin typeface="Arial" pitchFamily="34" charset="0"/>
                <a:cs typeface="Arial" pitchFamily="34" charset="0"/>
              </a:rPr>
              <a:t>The past and future cost of wind energy, IEA Wind, 2012</a:t>
            </a:r>
          </a:p>
          <a:p>
            <a:pPr>
              <a:defRPr/>
            </a:pPr>
            <a:endParaRPr lang="en-NZ" dirty="0" smtClean="0"/>
          </a:p>
          <a:p>
            <a:pPr>
              <a:defRPr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611188" y="620713"/>
            <a:ext cx="7924800" cy="685800"/>
          </a:xfrm>
        </p:spPr>
        <p:txBody>
          <a:bodyPr/>
          <a:lstStyle/>
          <a:p>
            <a:r>
              <a:rPr lang="en-US" sz="3200" smtClean="0">
                <a:latin typeface="Arial" charset="0"/>
                <a:cs typeface="Arial" charset="0"/>
              </a:rPr>
              <a:t>Reducing costs</a:t>
            </a:r>
            <a:endParaRPr lang="en-NZ" sz="3200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659563" y="3357563"/>
            <a:ext cx="365125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NZ" sz="2400">
              <a:solidFill>
                <a:srgbClr val="000000"/>
              </a:solidFill>
            </a:endParaRPr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1403350" y="2565400"/>
            <a:ext cx="431800" cy="2951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NZ" sz="2400">
              <a:solidFill>
                <a:srgbClr val="000000"/>
              </a:solidFill>
            </a:endParaRP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268413"/>
            <a:ext cx="6156325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1042988" y="5516563"/>
            <a:ext cx="727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2000" b="1"/>
              <a:t>Low-cost option for new electricity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609600" y="1052513"/>
            <a:ext cx="7924800" cy="685800"/>
          </a:xfrm>
        </p:spPr>
        <p:txBody>
          <a:bodyPr/>
          <a:lstStyle/>
          <a:p>
            <a:r>
              <a:rPr lang="en-NZ" sz="3200" smtClean="0">
                <a:latin typeface="Arial" charset="0"/>
                <a:cs typeface="Arial" charset="0"/>
              </a:rPr>
              <a:t>About NZWEA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smtClean="0">
                <a:latin typeface="Arial" charset="0"/>
                <a:cs typeface="Arial" charset="0"/>
              </a:rPr>
              <a:t>Represents around 65 companies:</a:t>
            </a:r>
          </a:p>
          <a:p>
            <a:pPr lvl="2"/>
            <a:r>
              <a:rPr lang="en-GB" smtClean="0">
                <a:latin typeface="Arial" charset="0"/>
                <a:cs typeface="Arial" charset="0"/>
              </a:rPr>
              <a:t>Generators and developers</a:t>
            </a:r>
          </a:p>
          <a:p>
            <a:pPr lvl="2"/>
            <a:r>
              <a:rPr lang="en-GB" smtClean="0">
                <a:latin typeface="Arial" charset="0"/>
                <a:cs typeface="Arial" charset="0"/>
              </a:rPr>
              <a:t>Transpower and lines companies</a:t>
            </a:r>
          </a:p>
          <a:p>
            <a:pPr lvl="2"/>
            <a:r>
              <a:rPr lang="en-GB" smtClean="0">
                <a:latin typeface="Arial" charset="0"/>
                <a:cs typeface="Arial" charset="0"/>
              </a:rPr>
              <a:t>Turbine manufacturers, equipment suppliers</a:t>
            </a:r>
          </a:p>
          <a:p>
            <a:pPr lvl="2"/>
            <a:r>
              <a:rPr lang="en-GB" smtClean="0">
                <a:latin typeface="Arial" charset="0"/>
                <a:cs typeface="Arial" charset="0"/>
              </a:rPr>
              <a:t>Consultancies, financiers and legal firms.</a:t>
            </a:r>
          </a:p>
          <a:p>
            <a:r>
              <a:rPr lang="en-NZ" b="0" smtClean="0">
                <a:latin typeface="Arial" charset="0"/>
                <a:cs typeface="Arial" charset="0"/>
              </a:rPr>
              <a:t>Policy &amp; regulatory advocacy, public awareness and industry development.</a:t>
            </a:r>
          </a:p>
          <a:p>
            <a:r>
              <a:rPr lang="en-NZ" b="0" smtClean="0">
                <a:latin typeface="Arial" charset="0"/>
                <a:cs typeface="Arial" charset="0"/>
              </a:rPr>
              <a:t>Utility scale generation only</a:t>
            </a:r>
          </a:p>
          <a:p>
            <a:endParaRPr lang="en-N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/>
          </p:cNvSpPr>
          <p:nvPr/>
        </p:nvSpPr>
        <p:spPr bwMode="auto">
          <a:xfrm>
            <a:off x="3376613" y="2735263"/>
            <a:ext cx="1417637" cy="455612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67355" tIns="33677" rIns="67355" bIns="33677" anchor="ctr"/>
          <a:lstStyle/>
          <a:p>
            <a:pPr algn="ctr" defTabSz="430213" hangingPunct="0"/>
            <a:r>
              <a:rPr lang="en-NZ" sz="1500" b="1">
                <a:solidFill>
                  <a:schemeClr val="bg1"/>
                </a:solidFill>
                <a:latin typeface="Helvetica Light"/>
                <a:sym typeface="Helvetica Light"/>
              </a:rPr>
              <a:t>Transmission</a:t>
            </a:r>
            <a:endParaRPr lang="en-GB" sz="1500" b="1">
              <a:solidFill>
                <a:schemeClr val="bg1"/>
              </a:solidFill>
              <a:latin typeface="Helvetica Light"/>
              <a:sym typeface="Helvetica Light"/>
            </a:endParaRPr>
          </a:p>
        </p:txBody>
      </p:sp>
      <p:sp>
        <p:nvSpPr>
          <p:cNvPr id="30722" name="Rectangle 7"/>
          <p:cNvSpPr>
            <a:spLocks noGrp="1" noChangeArrowheads="1"/>
          </p:cNvSpPr>
          <p:nvPr>
            <p:ph type="title"/>
          </p:nvPr>
        </p:nvSpPr>
        <p:spPr>
          <a:xfrm>
            <a:off x="827088" y="-100013"/>
            <a:ext cx="6934200" cy="979488"/>
          </a:xfrm>
        </p:spPr>
        <p:txBody>
          <a:bodyPr lIns="65484" rIns="65484" anchor="b"/>
          <a:lstStyle/>
          <a:p>
            <a:pPr defTabSz="957263" eaLnBrk="1" hangingPunct="1"/>
            <a:r>
              <a:rPr lang="en-GB" smtClean="0">
                <a:latin typeface="Arial" charset="0"/>
                <a:cs typeface="Arial" charset="0"/>
                <a:sym typeface="Arial" charset="0"/>
              </a:rPr>
              <a:t>Cost of energy drivers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1512" name="Rectangle 8"/>
          <p:cNvSpPr>
            <a:spLocks/>
          </p:cNvSpPr>
          <p:nvPr/>
        </p:nvSpPr>
        <p:spPr bwMode="auto">
          <a:xfrm>
            <a:off x="925513" y="1065213"/>
            <a:ext cx="1419225" cy="455612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67355" tIns="33677" rIns="67355" bIns="33677" anchor="ctr"/>
          <a:lstStyle/>
          <a:p>
            <a:pPr algn="ctr" defTabSz="430213" hangingPunct="0"/>
            <a:r>
              <a:rPr lang="en-NZ" sz="1500" b="1">
                <a:solidFill>
                  <a:schemeClr val="bg1"/>
                </a:solidFill>
                <a:latin typeface="Helvetica Light"/>
                <a:sym typeface="Helvetica Light"/>
              </a:rPr>
              <a:t>Project Life</a:t>
            </a:r>
            <a:endParaRPr lang="en-GB" sz="1500" b="1">
              <a:solidFill>
                <a:schemeClr val="bg1"/>
              </a:solidFill>
              <a:latin typeface="Helvetica Light"/>
              <a:sym typeface="Helvetica Light"/>
            </a:endParaRPr>
          </a:p>
        </p:txBody>
      </p:sp>
      <p:sp>
        <p:nvSpPr>
          <p:cNvPr id="21513" name="Rectangle 9"/>
          <p:cNvSpPr>
            <a:spLocks/>
          </p:cNvSpPr>
          <p:nvPr/>
        </p:nvSpPr>
        <p:spPr bwMode="auto">
          <a:xfrm>
            <a:off x="925513" y="1673225"/>
            <a:ext cx="1419225" cy="45561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67355" tIns="33677" rIns="67355" bIns="33677" anchor="ctr"/>
          <a:lstStyle/>
          <a:p>
            <a:pPr algn="ctr" defTabSz="430213" hangingPunct="0"/>
            <a:r>
              <a:rPr lang="en-NZ" sz="1500" b="1">
                <a:solidFill>
                  <a:schemeClr val="bg1"/>
                </a:solidFill>
                <a:latin typeface="Helvetica Light"/>
                <a:sym typeface="Helvetica Light"/>
              </a:rPr>
              <a:t>Cost of Capital</a:t>
            </a:r>
            <a:endParaRPr lang="en-GB" sz="1500" b="1">
              <a:solidFill>
                <a:schemeClr val="bg1"/>
              </a:solidFill>
              <a:latin typeface="Helvetica Light"/>
              <a:sym typeface="Helvetica Light"/>
            </a:endParaRPr>
          </a:p>
        </p:txBody>
      </p:sp>
      <p:sp>
        <p:nvSpPr>
          <p:cNvPr id="21514" name="Rectangle 10"/>
          <p:cNvSpPr>
            <a:spLocks/>
          </p:cNvSpPr>
          <p:nvPr/>
        </p:nvSpPr>
        <p:spPr bwMode="auto">
          <a:xfrm>
            <a:off x="925513" y="2279650"/>
            <a:ext cx="1419225" cy="4572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67355" tIns="33677" rIns="67355" bIns="33677" anchor="ctr"/>
          <a:lstStyle/>
          <a:p>
            <a:pPr algn="ctr" defTabSz="430213" hangingPunct="0"/>
            <a:r>
              <a:rPr lang="en-NZ" sz="1500" b="1">
                <a:solidFill>
                  <a:schemeClr val="bg1"/>
                </a:solidFill>
                <a:latin typeface="Helvetica Light"/>
                <a:sym typeface="Helvetica Light"/>
              </a:rPr>
              <a:t>Project Cost</a:t>
            </a:r>
            <a:endParaRPr lang="en-GB" sz="1500" b="1">
              <a:solidFill>
                <a:schemeClr val="bg1"/>
              </a:solidFill>
              <a:latin typeface="Helvetica Light"/>
              <a:sym typeface="Helvetica Light"/>
            </a:endParaRPr>
          </a:p>
        </p:txBody>
      </p:sp>
      <p:sp>
        <p:nvSpPr>
          <p:cNvPr id="21515" name="Rectangle 11"/>
          <p:cNvSpPr>
            <a:spLocks/>
          </p:cNvSpPr>
          <p:nvPr/>
        </p:nvSpPr>
        <p:spPr bwMode="auto">
          <a:xfrm>
            <a:off x="925513" y="4405313"/>
            <a:ext cx="1419225" cy="4572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67355" tIns="33677" rIns="67355" bIns="33677" anchor="ctr"/>
          <a:lstStyle/>
          <a:p>
            <a:pPr algn="ctr" defTabSz="430213" hangingPunct="0"/>
            <a:r>
              <a:rPr lang="en-NZ" sz="1500" b="1">
                <a:solidFill>
                  <a:schemeClr val="bg1"/>
                </a:solidFill>
                <a:latin typeface="Helvetica Light"/>
                <a:sym typeface="Helvetica Light"/>
              </a:rPr>
              <a:t>Turbine </a:t>
            </a:r>
          </a:p>
          <a:p>
            <a:pPr algn="ctr" defTabSz="430213" hangingPunct="0"/>
            <a:r>
              <a:rPr lang="en-NZ" sz="1500" b="1">
                <a:solidFill>
                  <a:schemeClr val="bg1"/>
                </a:solidFill>
                <a:latin typeface="Helvetica Light"/>
                <a:sym typeface="Helvetica Light"/>
              </a:rPr>
              <a:t>Design</a:t>
            </a:r>
            <a:endParaRPr lang="en-GB" sz="1500" b="1">
              <a:solidFill>
                <a:schemeClr val="bg1"/>
              </a:solidFill>
              <a:latin typeface="Helvetica Light"/>
              <a:sym typeface="Helvetica Light"/>
            </a:endParaRPr>
          </a:p>
        </p:txBody>
      </p:sp>
      <p:sp>
        <p:nvSpPr>
          <p:cNvPr id="21516" name="Rectangle 12"/>
          <p:cNvSpPr>
            <a:spLocks/>
          </p:cNvSpPr>
          <p:nvPr/>
        </p:nvSpPr>
        <p:spPr bwMode="auto">
          <a:xfrm>
            <a:off x="925513" y="5621338"/>
            <a:ext cx="1419225" cy="455612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67355" tIns="33677" rIns="67355" bIns="33677" anchor="ctr"/>
          <a:lstStyle/>
          <a:p>
            <a:pPr algn="ctr" defTabSz="430213" hangingPunct="0"/>
            <a:r>
              <a:rPr lang="en-NZ" sz="1500" b="1">
                <a:solidFill>
                  <a:schemeClr val="bg1"/>
                </a:solidFill>
                <a:latin typeface="Helvetica Light"/>
                <a:sym typeface="Helvetica Light"/>
              </a:rPr>
              <a:t>Wind Speed and </a:t>
            </a:r>
          </a:p>
          <a:p>
            <a:pPr algn="ctr" defTabSz="430213" hangingPunct="0"/>
            <a:r>
              <a:rPr lang="en-NZ" sz="1500" b="1">
                <a:solidFill>
                  <a:schemeClr val="bg1"/>
                </a:solidFill>
                <a:latin typeface="Helvetica Light"/>
                <a:sym typeface="Helvetica Light"/>
              </a:rPr>
              <a:t>Characteristics</a:t>
            </a:r>
            <a:endParaRPr lang="en-GB" sz="1500" b="1">
              <a:solidFill>
                <a:schemeClr val="bg1"/>
              </a:solidFill>
              <a:latin typeface="Helvetica Light"/>
              <a:sym typeface="Helvetica Light"/>
            </a:endParaRPr>
          </a:p>
        </p:txBody>
      </p:sp>
      <p:sp>
        <p:nvSpPr>
          <p:cNvPr id="21517" name="Rectangle 13"/>
          <p:cNvSpPr>
            <a:spLocks/>
          </p:cNvSpPr>
          <p:nvPr/>
        </p:nvSpPr>
        <p:spPr bwMode="auto">
          <a:xfrm>
            <a:off x="3355975" y="3748088"/>
            <a:ext cx="1417638" cy="455612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67355" tIns="33677" rIns="67355" bIns="33677" anchor="ctr"/>
          <a:lstStyle/>
          <a:p>
            <a:pPr algn="ctr" defTabSz="430213" hangingPunct="0"/>
            <a:r>
              <a:rPr lang="en-NZ" sz="1500" b="1">
                <a:solidFill>
                  <a:schemeClr val="bg1"/>
                </a:solidFill>
                <a:latin typeface="Helvetica Light"/>
                <a:sym typeface="Helvetica Light"/>
              </a:rPr>
              <a:t>O&amp;M Cost</a:t>
            </a:r>
            <a:endParaRPr lang="en-GB" sz="1500" b="1">
              <a:solidFill>
                <a:schemeClr val="bg1"/>
              </a:solidFill>
              <a:latin typeface="Helvetica Light"/>
              <a:sym typeface="Helvetica Light"/>
            </a:endParaRPr>
          </a:p>
        </p:txBody>
      </p: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6799263" y="2963863"/>
            <a:ext cx="1722437" cy="2176462"/>
            <a:chOff x="6092" y="2778"/>
            <a:chExt cx="1542" cy="1950"/>
          </a:xfrm>
        </p:grpSpPr>
        <p:sp>
          <p:nvSpPr>
            <p:cNvPr id="30753" name="Rectangle 15"/>
            <p:cNvSpPr>
              <a:spLocks/>
            </p:cNvSpPr>
            <p:nvPr/>
          </p:nvSpPr>
          <p:spPr bwMode="auto">
            <a:xfrm>
              <a:off x="6364" y="3435"/>
              <a:ext cx="1270" cy="40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67355" tIns="33677" rIns="67355" bIns="33677" anchor="ctr"/>
            <a:lstStyle/>
            <a:p>
              <a:pPr algn="ctr" defTabSz="430213" hangingPunct="0"/>
              <a:r>
                <a:rPr lang="en-NZ" sz="1500" b="1">
                  <a:solidFill>
                    <a:schemeClr val="bg1"/>
                  </a:solidFill>
                  <a:latin typeface="Helvetica Light"/>
                  <a:sym typeface="Helvetica Light"/>
                </a:rPr>
                <a:t>Cost of Energy</a:t>
              </a:r>
              <a:endParaRPr lang="en-GB" sz="1500" b="1">
                <a:solidFill>
                  <a:schemeClr val="bg1"/>
                </a:solidFill>
                <a:latin typeface="Helvetica Light"/>
                <a:sym typeface="Helvetica Light"/>
              </a:endParaRPr>
            </a:p>
          </p:txBody>
        </p:sp>
        <p:cxnSp>
          <p:nvCxnSpPr>
            <p:cNvPr id="30754" name="AutoShape 16"/>
            <p:cNvCxnSpPr>
              <a:cxnSpLocks noChangeShapeType="1"/>
              <a:stCxn id="30750" idx="3"/>
              <a:endCxn id="30753" idx="1"/>
            </p:cNvCxnSpPr>
            <p:nvPr/>
          </p:nvCxnSpPr>
          <p:spPr bwMode="auto">
            <a:xfrm>
              <a:off x="6092" y="2778"/>
              <a:ext cx="272" cy="86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0"/>
              <a:headEnd/>
              <a:tailEnd/>
            </a:ln>
          </p:spPr>
        </p:cxnSp>
        <p:cxnSp>
          <p:nvCxnSpPr>
            <p:cNvPr id="30755" name="AutoShape 17"/>
            <p:cNvCxnSpPr>
              <a:cxnSpLocks noChangeShapeType="1"/>
              <a:stCxn id="30747" idx="3"/>
              <a:endCxn id="30753" idx="1"/>
            </p:cNvCxnSpPr>
            <p:nvPr/>
          </p:nvCxnSpPr>
          <p:spPr bwMode="auto">
            <a:xfrm flipV="1">
              <a:off x="6092" y="3640"/>
              <a:ext cx="272" cy="10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0"/>
              <a:headEnd/>
              <a:tailEnd/>
            </a:ln>
          </p:spPr>
        </p:cxn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4773613" y="1900238"/>
            <a:ext cx="2025650" cy="2147887"/>
            <a:chOff x="4277" y="1825"/>
            <a:chExt cx="1815" cy="1924"/>
          </a:xfrm>
        </p:grpSpPr>
        <p:sp>
          <p:nvSpPr>
            <p:cNvPr id="30750" name="Rectangle 19"/>
            <p:cNvSpPr>
              <a:spLocks/>
            </p:cNvSpPr>
            <p:nvPr/>
          </p:nvSpPr>
          <p:spPr bwMode="auto">
            <a:xfrm>
              <a:off x="4822" y="2573"/>
              <a:ext cx="1270" cy="409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67355" tIns="33677" rIns="67355" bIns="33677" anchor="ctr"/>
            <a:lstStyle/>
            <a:p>
              <a:pPr algn="ctr" defTabSz="430213" hangingPunct="0"/>
              <a:r>
                <a:rPr lang="en-NZ" sz="1500" b="1">
                  <a:solidFill>
                    <a:schemeClr val="bg1"/>
                  </a:solidFill>
                  <a:latin typeface="Helvetica Light"/>
                  <a:sym typeface="Helvetica Light"/>
                </a:rPr>
                <a:t>Total </a:t>
              </a:r>
            </a:p>
            <a:p>
              <a:pPr algn="ctr" defTabSz="430213" hangingPunct="0"/>
              <a:r>
                <a:rPr lang="en-NZ" sz="1500" b="1">
                  <a:solidFill>
                    <a:schemeClr val="bg1"/>
                  </a:solidFill>
                  <a:latin typeface="Helvetica Light"/>
                  <a:sym typeface="Helvetica Light"/>
                </a:rPr>
                <a:t>Annual Cost</a:t>
              </a:r>
              <a:endParaRPr lang="en-GB" sz="1500" b="1">
                <a:solidFill>
                  <a:schemeClr val="bg1"/>
                </a:solidFill>
                <a:latin typeface="Helvetica Light"/>
                <a:sym typeface="Helvetica Light"/>
              </a:endParaRPr>
            </a:p>
          </p:txBody>
        </p:sp>
        <p:cxnSp>
          <p:nvCxnSpPr>
            <p:cNvPr id="30751" name="AutoShape 20"/>
            <p:cNvCxnSpPr>
              <a:cxnSpLocks noChangeShapeType="1"/>
              <a:stCxn id="30743" idx="3"/>
              <a:endCxn id="30750" idx="1"/>
            </p:cNvCxnSpPr>
            <p:nvPr/>
          </p:nvCxnSpPr>
          <p:spPr bwMode="auto">
            <a:xfrm>
              <a:off x="4277" y="1825"/>
              <a:ext cx="545" cy="9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0"/>
              <a:headEnd/>
              <a:tailEnd/>
            </a:ln>
          </p:spPr>
        </p:cxnSp>
        <p:cxnSp>
          <p:nvCxnSpPr>
            <p:cNvPr id="30752" name="AutoShape 21"/>
            <p:cNvCxnSpPr>
              <a:cxnSpLocks noChangeShapeType="1"/>
              <a:stCxn id="21517" idx="3"/>
              <a:endCxn id="30750" idx="1"/>
            </p:cNvCxnSpPr>
            <p:nvPr/>
          </p:nvCxnSpPr>
          <p:spPr bwMode="auto">
            <a:xfrm flipV="1">
              <a:off x="4277" y="2778"/>
              <a:ext cx="545" cy="97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0"/>
              <a:headEnd/>
              <a:tailEnd/>
            </a:ln>
          </p:spPr>
        </p:cxnSp>
      </p:grpSp>
      <p:grpSp>
        <p:nvGrpSpPr>
          <p:cNvPr id="21526" name="Group 22"/>
          <p:cNvGrpSpPr>
            <a:grpSpLocks/>
          </p:cNvGrpSpPr>
          <p:nvPr/>
        </p:nvGrpSpPr>
        <p:grpSpPr bwMode="auto">
          <a:xfrm>
            <a:off x="2344738" y="4705350"/>
            <a:ext cx="4454525" cy="1214438"/>
            <a:chOff x="2100" y="4338"/>
            <a:chExt cx="3992" cy="1088"/>
          </a:xfrm>
        </p:grpSpPr>
        <p:sp>
          <p:nvSpPr>
            <p:cNvPr id="30747" name="Rectangle 23"/>
            <p:cNvSpPr>
              <a:spLocks/>
            </p:cNvSpPr>
            <p:nvPr/>
          </p:nvSpPr>
          <p:spPr bwMode="auto">
            <a:xfrm>
              <a:off x="4822" y="4523"/>
              <a:ext cx="1270" cy="409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67355" tIns="33677" rIns="67355" bIns="33677" anchor="ctr"/>
            <a:lstStyle/>
            <a:p>
              <a:pPr algn="ctr" defTabSz="430213" hangingPunct="0"/>
              <a:r>
                <a:rPr lang="en-NZ" sz="1500" b="1">
                  <a:solidFill>
                    <a:schemeClr val="bg1"/>
                  </a:solidFill>
                  <a:latin typeface="Helvetica Light"/>
                  <a:sym typeface="Helvetica Light"/>
                </a:rPr>
                <a:t>Energy </a:t>
              </a:r>
            </a:p>
            <a:p>
              <a:pPr algn="ctr" defTabSz="430213" hangingPunct="0"/>
              <a:r>
                <a:rPr lang="en-NZ" sz="1500" b="1">
                  <a:solidFill>
                    <a:schemeClr val="bg1"/>
                  </a:solidFill>
                  <a:latin typeface="Helvetica Light"/>
                  <a:sym typeface="Helvetica Light"/>
                </a:rPr>
                <a:t>Produced</a:t>
              </a:r>
              <a:endParaRPr lang="en-GB" sz="1500" b="1">
                <a:solidFill>
                  <a:schemeClr val="bg1"/>
                </a:solidFill>
                <a:latin typeface="Helvetica Light"/>
                <a:sym typeface="Helvetica Light"/>
              </a:endParaRPr>
            </a:p>
          </p:txBody>
        </p:sp>
        <p:cxnSp>
          <p:nvCxnSpPr>
            <p:cNvPr id="30748" name="AutoShape 24"/>
            <p:cNvCxnSpPr>
              <a:cxnSpLocks noChangeShapeType="1"/>
              <a:stCxn id="21516" idx="3"/>
              <a:endCxn id="30747" idx="1"/>
            </p:cNvCxnSpPr>
            <p:nvPr/>
          </p:nvCxnSpPr>
          <p:spPr bwMode="auto">
            <a:xfrm flipV="1">
              <a:off x="2100" y="4727"/>
              <a:ext cx="2722" cy="69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0"/>
              <a:headEnd/>
              <a:tailEnd/>
            </a:ln>
          </p:spPr>
        </p:cxnSp>
        <p:cxnSp>
          <p:nvCxnSpPr>
            <p:cNvPr id="30749" name="AutoShape 25"/>
            <p:cNvCxnSpPr>
              <a:cxnSpLocks noChangeShapeType="1"/>
              <a:stCxn id="21515" idx="3"/>
              <a:endCxn id="30747" idx="1"/>
            </p:cNvCxnSpPr>
            <p:nvPr/>
          </p:nvCxnSpPr>
          <p:spPr bwMode="auto">
            <a:xfrm>
              <a:off x="2100" y="4338"/>
              <a:ext cx="2722" cy="38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0"/>
              <a:headEnd/>
              <a:tailEnd/>
            </a:ln>
          </p:spPr>
        </p:cxnSp>
      </p:grpSp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2344738" y="1365250"/>
            <a:ext cx="2428875" cy="1216025"/>
            <a:chOff x="2100" y="1345"/>
            <a:chExt cx="2177" cy="1090"/>
          </a:xfrm>
        </p:grpSpPr>
        <p:sp>
          <p:nvSpPr>
            <p:cNvPr id="30743" name="Rectangle 27"/>
            <p:cNvSpPr>
              <a:spLocks/>
            </p:cNvSpPr>
            <p:nvPr/>
          </p:nvSpPr>
          <p:spPr bwMode="auto">
            <a:xfrm>
              <a:off x="3007" y="1621"/>
              <a:ext cx="1270" cy="409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67355" tIns="33677" rIns="67355" bIns="33677" anchor="ctr"/>
            <a:lstStyle/>
            <a:p>
              <a:pPr algn="ctr" defTabSz="430213" hangingPunct="0"/>
              <a:r>
                <a:rPr lang="en-NZ" sz="1500" b="1">
                  <a:solidFill>
                    <a:schemeClr val="bg1"/>
                  </a:solidFill>
                  <a:latin typeface="Helvetica Light"/>
                  <a:sym typeface="Helvetica Light"/>
                </a:rPr>
                <a:t>Capital Cost</a:t>
              </a:r>
              <a:endParaRPr lang="en-GB" sz="1500" b="1">
                <a:solidFill>
                  <a:schemeClr val="bg1"/>
                </a:solidFill>
                <a:latin typeface="Helvetica Light"/>
                <a:sym typeface="Helvetica Light"/>
              </a:endParaRPr>
            </a:p>
          </p:txBody>
        </p:sp>
        <p:cxnSp>
          <p:nvCxnSpPr>
            <p:cNvPr id="30744" name="AutoShape 28"/>
            <p:cNvCxnSpPr>
              <a:cxnSpLocks noChangeShapeType="1"/>
              <a:stCxn id="21513" idx="3"/>
              <a:endCxn id="30743" idx="1"/>
            </p:cNvCxnSpPr>
            <p:nvPr/>
          </p:nvCxnSpPr>
          <p:spPr bwMode="auto">
            <a:xfrm>
              <a:off x="2100" y="1826"/>
              <a:ext cx="90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0"/>
              <a:headEnd/>
              <a:tailEnd/>
            </a:ln>
          </p:spPr>
        </p:cxnSp>
        <p:cxnSp>
          <p:nvCxnSpPr>
            <p:cNvPr id="30745" name="AutoShape 29"/>
            <p:cNvCxnSpPr>
              <a:cxnSpLocks noChangeShapeType="1"/>
              <a:stCxn id="21514" idx="3"/>
              <a:endCxn id="30743" idx="1"/>
            </p:cNvCxnSpPr>
            <p:nvPr/>
          </p:nvCxnSpPr>
          <p:spPr bwMode="auto">
            <a:xfrm flipV="1">
              <a:off x="2100" y="1826"/>
              <a:ext cx="907" cy="60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0"/>
              <a:headEnd/>
              <a:tailEnd/>
            </a:ln>
          </p:spPr>
        </p:cxnSp>
        <p:cxnSp>
          <p:nvCxnSpPr>
            <p:cNvPr id="30746" name="AutoShape 30"/>
            <p:cNvCxnSpPr>
              <a:cxnSpLocks noChangeShapeType="1"/>
              <a:stCxn id="21512" idx="3"/>
              <a:endCxn id="30743" idx="1"/>
            </p:cNvCxnSpPr>
            <p:nvPr/>
          </p:nvCxnSpPr>
          <p:spPr bwMode="auto">
            <a:xfrm>
              <a:off x="2100" y="1345"/>
              <a:ext cx="907" cy="48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0"/>
              <a:headEnd/>
              <a:tailEnd/>
            </a:ln>
          </p:spPr>
        </p:cxnSp>
      </p:grpSp>
      <p:cxnSp>
        <p:nvCxnSpPr>
          <p:cNvPr id="21535" name="AutoShape 31"/>
          <p:cNvCxnSpPr>
            <a:cxnSpLocks noChangeShapeType="1"/>
            <a:stCxn id="21515" idx="0"/>
            <a:endCxn id="21517" idx="1"/>
          </p:cNvCxnSpPr>
          <p:nvPr/>
        </p:nvCxnSpPr>
        <p:spPr bwMode="auto">
          <a:xfrm rot="-5400000">
            <a:off x="2489200" y="3259138"/>
            <a:ext cx="428625" cy="1863725"/>
          </a:xfrm>
          <a:prstGeom prst="curvedConnector2">
            <a:avLst/>
          </a:prstGeom>
          <a:noFill/>
          <a:ln w="3175">
            <a:solidFill>
              <a:schemeClr val="tx1"/>
            </a:solidFill>
            <a:prstDash val="dash"/>
            <a:miter lim="0"/>
            <a:headEnd/>
            <a:tailEnd type="triangle" w="med" len="med"/>
          </a:ln>
        </p:spPr>
      </p:cxnSp>
      <p:cxnSp>
        <p:nvCxnSpPr>
          <p:cNvPr id="21536" name="AutoShape 32"/>
          <p:cNvCxnSpPr>
            <a:cxnSpLocks noChangeShapeType="1"/>
            <a:stCxn id="21516" idx="3"/>
            <a:endCxn id="21517" idx="1"/>
          </p:cNvCxnSpPr>
          <p:nvPr/>
        </p:nvCxnSpPr>
        <p:spPr bwMode="auto">
          <a:xfrm flipV="1">
            <a:off x="2540000" y="3976688"/>
            <a:ext cx="1095375" cy="1873250"/>
          </a:xfrm>
          <a:prstGeom prst="curvedConnector3">
            <a:avLst>
              <a:gd name="adj1" fmla="val 50000"/>
            </a:avLst>
          </a:prstGeom>
          <a:noFill/>
          <a:ln w="3175">
            <a:solidFill>
              <a:schemeClr val="tx1"/>
            </a:solidFill>
            <a:prstDash val="dash"/>
            <a:miter lim="0"/>
            <a:headEnd/>
            <a:tailEnd type="triangle" w="med" len="med"/>
          </a:ln>
        </p:spPr>
      </p:cxnSp>
      <p:cxnSp>
        <p:nvCxnSpPr>
          <p:cNvPr id="21537" name="AutoShape 33"/>
          <p:cNvCxnSpPr>
            <a:cxnSpLocks noChangeShapeType="1"/>
            <a:stCxn id="21515" idx="0"/>
            <a:endCxn id="21514" idx="1"/>
          </p:cNvCxnSpPr>
          <p:nvPr/>
        </p:nvCxnSpPr>
        <p:spPr bwMode="auto">
          <a:xfrm rot="5400000" flipH="1">
            <a:off x="438943" y="3072607"/>
            <a:ext cx="1897063" cy="768350"/>
          </a:xfrm>
          <a:prstGeom prst="curvedConnector4">
            <a:avLst>
              <a:gd name="adj1" fmla="val 43935"/>
              <a:gd name="adj2" fmla="val 129750"/>
            </a:avLst>
          </a:prstGeom>
          <a:noFill/>
          <a:ln w="3175">
            <a:solidFill>
              <a:schemeClr val="tx1"/>
            </a:solidFill>
            <a:prstDash val="dash"/>
            <a:miter lim="0"/>
            <a:headEnd/>
            <a:tailEnd type="triangle" w="med" len="med"/>
          </a:ln>
        </p:spPr>
      </p:cxnSp>
      <p:cxnSp>
        <p:nvCxnSpPr>
          <p:cNvPr id="21538" name="AutoShape 34"/>
          <p:cNvCxnSpPr>
            <a:cxnSpLocks noChangeShapeType="1"/>
            <a:stCxn id="21516" idx="3"/>
            <a:endCxn id="21515" idx="2"/>
          </p:cNvCxnSpPr>
          <p:nvPr/>
        </p:nvCxnSpPr>
        <p:spPr bwMode="auto">
          <a:xfrm flipH="1" flipV="1">
            <a:off x="1771650" y="4862513"/>
            <a:ext cx="768350" cy="987425"/>
          </a:xfrm>
          <a:prstGeom prst="curvedConnector4">
            <a:avLst>
              <a:gd name="adj1" fmla="val -29750"/>
              <a:gd name="adj2" fmla="val 61574"/>
            </a:avLst>
          </a:prstGeom>
          <a:noFill/>
          <a:ln w="3175">
            <a:solidFill>
              <a:schemeClr val="tx1"/>
            </a:solidFill>
            <a:prstDash val="dash"/>
            <a:miter lim="0"/>
            <a:headEnd/>
            <a:tailEnd type="triangle" w="med" len="med"/>
          </a:ln>
        </p:spPr>
      </p:cxnSp>
      <p:cxnSp>
        <p:nvCxnSpPr>
          <p:cNvPr id="21539" name="AutoShape 35"/>
          <p:cNvCxnSpPr>
            <a:cxnSpLocks noChangeShapeType="1"/>
            <a:stCxn id="21515" idx="1"/>
            <a:endCxn id="21512" idx="1"/>
          </p:cNvCxnSpPr>
          <p:nvPr/>
        </p:nvCxnSpPr>
        <p:spPr bwMode="auto">
          <a:xfrm rot="10800000" flipH="1">
            <a:off x="1003300" y="1293813"/>
            <a:ext cx="1588" cy="3340100"/>
          </a:xfrm>
          <a:prstGeom prst="curvedConnector3">
            <a:avLst>
              <a:gd name="adj1" fmla="val -14400005"/>
            </a:avLst>
          </a:prstGeom>
          <a:noFill/>
          <a:ln w="3175">
            <a:solidFill>
              <a:schemeClr val="tx1"/>
            </a:solidFill>
            <a:prstDash val="dash"/>
            <a:miter lim="0"/>
            <a:headEnd/>
            <a:tailEnd type="triangle" w="med" len="med"/>
          </a:ln>
        </p:spPr>
      </p:cxnSp>
      <p:cxnSp>
        <p:nvCxnSpPr>
          <p:cNvPr id="21540" name="AutoShape 36"/>
          <p:cNvCxnSpPr>
            <a:cxnSpLocks noChangeShapeType="1"/>
            <a:stCxn id="21516" idx="1"/>
            <a:endCxn id="21512" idx="1"/>
          </p:cNvCxnSpPr>
          <p:nvPr/>
        </p:nvCxnSpPr>
        <p:spPr bwMode="auto">
          <a:xfrm rot="10800000" flipH="1">
            <a:off x="1003300" y="1293813"/>
            <a:ext cx="1588" cy="4556125"/>
          </a:xfrm>
          <a:prstGeom prst="curvedConnector3">
            <a:avLst>
              <a:gd name="adj1" fmla="val -14400005"/>
            </a:avLst>
          </a:prstGeom>
          <a:noFill/>
          <a:ln w="3175">
            <a:solidFill>
              <a:schemeClr val="tx1"/>
            </a:solidFill>
            <a:prstDash val="dash"/>
            <a:miter lim="0"/>
            <a:headEnd/>
            <a:tailEnd type="triangle" w="med" len="med"/>
          </a:ln>
        </p:spPr>
      </p:cxnSp>
      <p:grpSp>
        <p:nvGrpSpPr>
          <p:cNvPr id="21541" name="Group 37"/>
          <p:cNvGrpSpPr>
            <a:grpSpLocks/>
          </p:cNvGrpSpPr>
          <p:nvPr/>
        </p:nvGrpSpPr>
        <p:grpSpPr bwMode="auto">
          <a:xfrm>
            <a:off x="369888" y="3111500"/>
            <a:ext cx="2855912" cy="3270250"/>
            <a:chOff x="331" y="2910"/>
            <a:chExt cx="2559" cy="2930"/>
          </a:xfrm>
        </p:grpSpPr>
        <p:sp>
          <p:nvSpPr>
            <p:cNvPr id="30741" name="Oval 38"/>
            <p:cNvSpPr>
              <a:spLocks/>
            </p:cNvSpPr>
            <p:nvPr/>
          </p:nvSpPr>
          <p:spPr bwMode="auto">
            <a:xfrm>
              <a:off x="331" y="3662"/>
              <a:ext cx="2222" cy="2178"/>
            </a:xfrm>
            <a:prstGeom prst="ellipse">
              <a:avLst/>
            </a:prstGeom>
            <a:solidFill>
              <a:srgbClr val="336699">
                <a:alpha val="41960"/>
              </a:srgbClr>
            </a:solidFill>
            <a:ln w="28575">
              <a:solidFill>
                <a:srgbClr val="336699"/>
              </a:solidFill>
              <a:miter lim="0"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0742" name="AutoShape 39"/>
            <p:cNvSpPr>
              <a:spLocks/>
            </p:cNvSpPr>
            <p:nvPr/>
          </p:nvSpPr>
          <p:spPr bwMode="auto">
            <a:xfrm>
              <a:off x="1212" y="2910"/>
              <a:ext cx="1678" cy="499"/>
            </a:xfrm>
            <a:prstGeom prst="wedgeRoundRectCallout">
              <a:avLst>
                <a:gd name="adj1" fmla="val -24148"/>
                <a:gd name="adj2" fmla="val 111750"/>
                <a:gd name="adj3" fmla="val 16667"/>
              </a:avLst>
            </a:prstGeom>
            <a:solidFill>
              <a:srgbClr val="336699">
                <a:alpha val="4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67355" tIns="33677" rIns="67355" bIns="33677" anchor="ctr"/>
            <a:lstStyle/>
            <a:p>
              <a:pPr defTabSz="430213" hangingPunct="0"/>
              <a:r>
                <a:rPr lang="en-NZ" sz="1000">
                  <a:solidFill>
                    <a:schemeClr val="bg1"/>
                  </a:solidFill>
                  <a:latin typeface="Helvetica Light"/>
                  <a:sym typeface="Helvetica Light"/>
                </a:rPr>
                <a:t>Site optimisation, micro-siting,</a:t>
              </a:r>
              <a:endParaRPr lang="en-GB" sz="1000">
                <a:solidFill>
                  <a:schemeClr val="bg1"/>
                </a:solidFill>
                <a:latin typeface="Helvetica Light"/>
                <a:sym typeface="Helvetica Light"/>
              </a:endParaRPr>
            </a:p>
          </p:txBody>
        </p:sp>
      </p:grpSp>
      <p:cxnSp>
        <p:nvCxnSpPr>
          <p:cNvPr id="21544" name="AutoShape 40"/>
          <p:cNvCxnSpPr>
            <a:cxnSpLocks noChangeShapeType="1"/>
            <a:stCxn id="21506" idx="3"/>
            <a:endCxn id="30750" idx="1"/>
          </p:cNvCxnSpPr>
          <p:nvPr/>
        </p:nvCxnSpPr>
        <p:spPr bwMode="auto">
          <a:xfrm>
            <a:off x="4794250" y="2963863"/>
            <a:ext cx="5873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0"/>
            <a:headEnd/>
            <a:tailEnd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13" grpId="0" animBg="1"/>
      <p:bldP spid="21514" grpId="0" animBg="1"/>
      <p:bldP spid="21515" grpId="0" animBg="1"/>
      <p:bldP spid="21516" grpId="0" animBg="1"/>
      <p:bldP spid="215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latin typeface="Arial" charset="0"/>
                <a:cs typeface="Arial" charset="0"/>
              </a:rPr>
              <a:t>Challenges on the path to 2030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NZ" b="0" strike="sngStrike" dirty="0" smtClean="0">
                <a:latin typeface="Arial" pitchFamily="34" charset="0"/>
                <a:cs typeface="Arial" pitchFamily="34" charset="0"/>
              </a:rPr>
              <a:t>Expensive</a:t>
            </a:r>
            <a:r>
              <a:rPr lang="en-NZ" b="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NZ" b="0" dirty="0" smtClean="0">
                <a:latin typeface="Arial" pitchFamily="34" charset="0"/>
                <a:cs typeface="Arial" pitchFamily="34" charset="0"/>
              </a:rPr>
              <a:t>Unreliable?</a:t>
            </a:r>
            <a:endParaRPr lang="en-NZ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kern="1200" dirty="0">
                <a:latin typeface="Arial" charset="0"/>
                <a:cs typeface="Arial" charset="0"/>
              </a:rPr>
              <a:t>The wind always blows </a:t>
            </a:r>
            <a:r>
              <a:rPr lang="en-NZ" kern="1200" dirty="0" smtClean="0">
                <a:latin typeface="Arial" charset="0"/>
                <a:cs typeface="Arial" charset="0"/>
              </a:rPr>
              <a:t>…</a:t>
            </a:r>
            <a:endParaRPr lang="en-NZ" dirty="0"/>
          </a:p>
        </p:txBody>
      </p:sp>
      <p:sp>
        <p:nvSpPr>
          <p:cNvPr id="33794" name="Text Box 24"/>
          <p:cNvSpPr txBox="1">
            <a:spLocks noChangeArrowheads="1"/>
          </p:cNvSpPr>
          <p:nvPr/>
        </p:nvSpPr>
        <p:spPr bwMode="auto">
          <a:xfrm>
            <a:off x="611188" y="1949450"/>
            <a:ext cx="7921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sz="2000" u="sng">
                <a:latin typeface="Tahoma" pitchFamily="34" charset="0"/>
              </a:rPr>
              <a:t>No</a:t>
            </a:r>
            <a:r>
              <a:rPr lang="en-NZ" sz="2000">
                <a:latin typeface="Tahoma" pitchFamily="34" charset="0"/>
              </a:rPr>
              <a:t> days with zero wind generation</a:t>
            </a:r>
            <a:br>
              <a:rPr lang="en-NZ" sz="2000">
                <a:latin typeface="Tahoma" pitchFamily="34" charset="0"/>
              </a:rPr>
            </a:br>
            <a:r>
              <a:rPr lang="en-NZ" sz="1400">
                <a:latin typeface="Tahoma" pitchFamily="34" charset="0"/>
              </a:rPr>
              <a:t>(from Strbac study on NZ)</a:t>
            </a:r>
            <a:endParaRPr lang="en-US" sz="1400">
              <a:latin typeface="Tahoma" pitchFamily="34" charset="0"/>
            </a:endParaRPr>
          </a:p>
        </p:txBody>
      </p:sp>
      <p:pic>
        <p:nvPicPr>
          <p:cNvPr id="33795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565400"/>
            <a:ext cx="6265862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itle 1"/>
          <p:cNvSpPr txBox="1">
            <a:spLocks/>
          </p:cNvSpPr>
          <p:nvPr/>
        </p:nvSpPr>
        <p:spPr bwMode="auto">
          <a:xfrm>
            <a:off x="298450" y="549275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NZ" sz="3200" b="1">
              <a:solidFill>
                <a:srgbClr val="006B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924800" cy="685800"/>
          </a:xfrm>
        </p:spPr>
        <p:txBody>
          <a:bodyPr/>
          <a:lstStyle/>
          <a:p>
            <a:pPr>
              <a:defRPr/>
            </a:pPr>
            <a:r>
              <a:rPr lang="en-NZ" sz="3200" dirty="0" smtClean="0"/>
              <a:t/>
            </a:r>
            <a:br>
              <a:rPr lang="en-NZ" sz="3200" dirty="0" smtClean="0"/>
            </a:br>
            <a:r>
              <a:rPr lang="en-NZ" sz="3200" dirty="0" smtClean="0"/>
              <a:t/>
            </a:r>
            <a:br>
              <a:rPr lang="en-NZ" sz="3200" dirty="0" smtClean="0"/>
            </a:br>
            <a:endParaRPr lang="en-AU" sz="2800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4818" name="Picture 1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808163"/>
            <a:ext cx="5976937" cy="4489450"/>
          </a:xfrm>
        </p:spPr>
      </p:pic>
      <p:sp>
        <p:nvSpPr>
          <p:cNvPr id="34819" name="Title 1"/>
          <p:cNvSpPr txBox="1">
            <a:spLocks/>
          </p:cNvSpPr>
          <p:nvPr/>
        </p:nvSpPr>
        <p:spPr bwMode="auto">
          <a:xfrm>
            <a:off x="298450" y="549275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NZ" sz="3200" b="1">
                <a:solidFill>
                  <a:srgbClr val="006BAD"/>
                </a:solidFill>
              </a:rPr>
              <a:t>And blows …</a:t>
            </a:r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323850" y="1228725"/>
            <a:ext cx="7272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NZ" sz="2000" b="1">
                <a:solidFill>
                  <a:srgbClr val="000000"/>
                </a:solidFill>
              </a:rPr>
              <a:t>Output duration curve for the Manawatu wind farms</a:t>
            </a:r>
            <a:endParaRPr lang="en-AU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7924800" cy="685800"/>
          </a:xfrm>
        </p:spPr>
        <p:txBody>
          <a:bodyPr/>
          <a:lstStyle/>
          <a:p>
            <a:pPr>
              <a:defRPr/>
            </a:pPr>
            <a:r>
              <a:rPr lang="en-NZ" sz="3200" kern="1200" dirty="0" smtClean="0">
                <a:latin typeface="Arial" charset="0"/>
                <a:cs typeface="Arial" charset="0"/>
              </a:rPr>
              <a:t>And blows…</a:t>
            </a:r>
            <a:endParaRPr lang="en-NZ" sz="3200" kern="1200" dirty="0">
              <a:latin typeface="Arial" charset="0"/>
              <a:cs typeface="Arial" charset="0"/>
            </a:endParaRP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2738"/>
            <a:ext cx="410368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24175"/>
            <a:ext cx="43338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39608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800" b="1"/>
              <a:t>Output correlation: </a:t>
            </a:r>
          </a:p>
          <a:p>
            <a:pPr>
              <a:spcBef>
                <a:spcPct val="50000"/>
              </a:spcBef>
            </a:pPr>
            <a:r>
              <a:rPr lang="en-NZ" b="1"/>
              <a:t>Manawatu wind farms</a:t>
            </a:r>
            <a:endParaRPr lang="en-US" b="1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787900" y="1703388"/>
            <a:ext cx="32400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NZ" b="1"/>
          </a:p>
          <a:p>
            <a:pPr>
              <a:spcBef>
                <a:spcPct val="50000"/>
              </a:spcBef>
            </a:pPr>
            <a:r>
              <a:rPr lang="en-NZ" b="1"/>
              <a:t>Manawatu and Southland wind farms</a:t>
            </a:r>
            <a:endParaRPr lang="en-US" b="1"/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395288" y="5929313"/>
            <a:ext cx="8388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400"/>
              <a:t>Electricity Commission, ‘Wind Integration Project – Project Plan’, 8 September 2008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7991475" cy="5040312"/>
          </a:xfrm>
        </p:spPr>
        <p:txBody>
          <a:bodyPr/>
          <a:lstStyle/>
          <a:p>
            <a:r>
              <a:rPr lang="en-US" sz="2400" b="0" smtClean="0">
                <a:latin typeface="Arial" charset="0"/>
                <a:cs typeface="Arial" charset="0"/>
              </a:rPr>
              <a:t>Seasonally reliable</a:t>
            </a:r>
          </a:p>
          <a:p>
            <a:r>
              <a:rPr lang="en-US" sz="2400" b="0" smtClean="0">
                <a:latin typeface="Arial" charset="0"/>
                <a:cs typeface="Arial" charset="0"/>
              </a:rPr>
              <a:t>Predictable </a:t>
            </a:r>
          </a:p>
          <a:p>
            <a:r>
              <a:rPr lang="en-NZ" sz="2400" b="0" smtClean="0">
                <a:latin typeface="Arial" charset="0"/>
                <a:cs typeface="Arial" charset="0"/>
              </a:rPr>
              <a:t>Known fuel cost</a:t>
            </a:r>
          </a:p>
          <a:p>
            <a:r>
              <a:rPr lang="en-NZ" sz="2400" b="0" smtClean="0">
                <a:latin typeface="Arial" charset="0"/>
                <a:cs typeface="Arial" charset="0"/>
              </a:rPr>
              <a:t>Synergy with hydro</a:t>
            </a:r>
          </a:p>
          <a:p>
            <a:endParaRPr lang="en-NZ" sz="2400" b="0" smtClean="0">
              <a:latin typeface="Arial" charset="0"/>
              <a:cs typeface="Arial" charset="0"/>
            </a:endParaRPr>
          </a:p>
          <a:p>
            <a:r>
              <a:rPr lang="en-NZ" sz="2400" b="0" smtClean="0">
                <a:latin typeface="Arial" charset="0"/>
                <a:cs typeface="Arial" charset="0"/>
              </a:rPr>
              <a:t>Forecasting key </a:t>
            </a:r>
            <a:br>
              <a:rPr lang="en-NZ" sz="2400" b="0" smtClean="0">
                <a:latin typeface="Arial" charset="0"/>
                <a:cs typeface="Arial" charset="0"/>
              </a:rPr>
            </a:br>
            <a:r>
              <a:rPr lang="en-NZ" sz="2400" b="0" smtClean="0">
                <a:latin typeface="Arial" charset="0"/>
                <a:cs typeface="Arial" charset="0"/>
              </a:rPr>
              <a:t>to integration</a:t>
            </a:r>
          </a:p>
          <a:p>
            <a:endParaRPr lang="en-NZ" sz="2400" b="0" smtClean="0">
              <a:latin typeface="Arial" charset="0"/>
              <a:cs typeface="Arial" charset="0"/>
            </a:endParaRPr>
          </a:p>
        </p:txBody>
      </p:sp>
      <p:sp>
        <p:nvSpPr>
          <p:cNvPr id="36866" name="Title 1"/>
          <p:cNvSpPr txBox="1">
            <a:spLocks/>
          </p:cNvSpPr>
          <p:nvPr/>
        </p:nvSpPr>
        <p:spPr bwMode="auto">
          <a:xfrm>
            <a:off x="611188" y="620713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200" b="1">
                <a:solidFill>
                  <a:srgbClr val="006BAD"/>
                </a:solidFill>
              </a:rPr>
              <a:t>Variable, but still reliable</a:t>
            </a:r>
            <a:endParaRPr lang="en-NZ" sz="3200" b="1">
              <a:solidFill>
                <a:srgbClr val="006BAD"/>
              </a:solidFill>
            </a:endParaRPr>
          </a:p>
        </p:txBody>
      </p:sp>
      <p:pic>
        <p:nvPicPr>
          <p:cNvPr id="3686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565400"/>
            <a:ext cx="5400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latin typeface="Arial" charset="0"/>
                <a:cs typeface="Arial" charset="0"/>
              </a:rPr>
              <a:t>Challenges on the path to 2030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NZ" b="0" strike="sngStrike" dirty="0" smtClean="0">
                <a:latin typeface="Arial" pitchFamily="34" charset="0"/>
                <a:cs typeface="Arial" pitchFamily="34" charset="0"/>
              </a:rPr>
              <a:t>Expensive</a:t>
            </a:r>
            <a:r>
              <a:rPr lang="en-NZ" b="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en-NZ" b="0" strike="sngStrike" dirty="0" smtClean="0">
                <a:latin typeface="Arial" pitchFamily="34" charset="0"/>
                <a:cs typeface="Arial" pitchFamily="34" charset="0"/>
              </a:rPr>
              <a:t>Unreliable</a:t>
            </a:r>
          </a:p>
          <a:p>
            <a:pPr>
              <a:defRPr/>
            </a:pPr>
            <a:r>
              <a:rPr lang="en-NZ" b="0" dirty="0" smtClean="0">
                <a:latin typeface="Arial" pitchFamily="34" charset="0"/>
                <a:cs typeface="Arial" pitchFamily="34" charset="0"/>
              </a:rPr>
              <a:t>Difficult to integrate into electricity networks</a:t>
            </a:r>
            <a:endParaRPr lang="en-NZ" b="0" strike="sngStrike" dirty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endParaRPr lang="en-NZ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latin typeface="Arial" charset="0"/>
                <a:cs typeface="Arial" charset="0"/>
              </a:rPr>
              <a:t>A challenge, but…  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NZ" sz="2400" smtClean="0">
                <a:latin typeface="Arial" charset="0"/>
                <a:cs typeface="Arial" charset="0"/>
              </a:rPr>
              <a:t>“Grid operators worldwide are increasingly positive about integrating wind generation as they share best practices and learn about the success of their peers.”</a:t>
            </a:r>
          </a:p>
          <a:p>
            <a:pPr marL="0" indent="0">
              <a:buFontTx/>
              <a:buNone/>
            </a:pPr>
            <a:r>
              <a:rPr lang="en-NZ" sz="1600" b="0" smtClean="0">
                <a:latin typeface="Arial" charset="0"/>
                <a:cs typeface="Arial" charset="0"/>
              </a:rPr>
              <a:t>Strategies and Decision support systems for integrating variable energy resources in control centers for reliable grid operations, US Dept. of Energy, 2011</a:t>
            </a:r>
          </a:p>
          <a:p>
            <a:pPr marL="0" indent="0">
              <a:buFontTx/>
              <a:buNone/>
            </a:pPr>
            <a:endParaRPr lang="en-NZ" sz="1600" b="0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NZ" sz="2400" smtClean="0">
                <a:latin typeface="Arial" charset="0"/>
                <a:cs typeface="Arial" charset="0"/>
              </a:rPr>
              <a:t>Keys for successful wind integration: </a:t>
            </a:r>
          </a:p>
          <a:p>
            <a:pPr marL="0" indent="0">
              <a:buFontTx/>
              <a:buNone/>
            </a:pPr>
            <a:r>
              <a:rPr lang="en-NZ" sz="2400" b="0" smtClean="0">
                <a:latin typeface="Arial" charset="0"/>
                <a:cs typeface="Arial" charset="0"/>
              </a:rPr>
              <a:t>Forecasting, decision support tools, </a:t>
            </a:r>
            <a:br>
              <a:rPr lang="en-NZ" sz="2400" b="0" smtClean="0">
                <a:latin typeface="Arial" charset="0"/>
                <a:cs typeface="Arial" charset="0"/>
              </a:rPr>
            </a:br>
            <a:r>
              <a:rPr lang="en-NZ" sz="2400" b="0" smtClean="0">
                <a:latin typeface="Arial" charset="0"/>
                <a:cs typeface="Arial" charset="0"/>
              </a:rPr>
              <a:t>policy and regulation, flexibility </a:t>
            </a:r>
          </a:p>
          <a:p>
            <a:pPr marL="0" indent="0">
              <a:buFontTx/>
              <a:buNone/>
            </a:pPr>
            <a:endParaRPr lang="en-NZ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latin typeface="Arial" charset="0"/>
                <a:cs typeface="Arial" charset="0"/>
              </a:rPr>
              <a:t>Helping to stabilise the network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0" smtClean="0">
                <a:latin typeface="Arial" charset="0"/>
                <a:cs typeface="Arial" charset="0"/>
              </a:rPr>
              <a:t>Reactive power</a:t>
            </a:r>
          </a:p>
          <a:p>
            <a:r>
              <a:rPr lang="en-NZ" b="0" smtClean="0">
                <a:latin typeface="Arial" charset="0"/>
                <a:cs typeface="Arial" charset="0"/>
              </a:rPr>
              <a:t>Frequency keeping and voltage support</a:t>
            </a:r>
          </a:p>
          <a:p>
            <a:r>
              <a:rPr lang="en-NZ" b="0" smtClean="0">
                <a:latin typeface="Arial" charset="0"/>
                <a:cs typeface="Arial" charset="0"/>
              </a:rPr>
              <a:t>Fault ride through</a:t>
            </a:r>
          </a:p>
        </p:txBody>
      </p:sp>
      <p:pic>
        <p:nvPicPr>
          <p:cNvPr id="39939" name="Picture 4" descr="TararuaRanges Pano1"/>
          <p:cNvPicPr>
            <a:picLocks noChangeAspect="1" noChangeArrowheads="1"/>
          </p:cNvPicPr>
          <p:nvPr/>
        </p:nvPicPr>
        <p:blipFill>
          <a:blip r:embed="rId2"/>
          <a:srcRect t="21384" b="35797"/>
          <a:stretch>
            <a:fillRect/>
          </a:stretch>
        </p:blipFill>
        <p:spPr bwMode="auto">
          <a:xfrm>
            <a:off x="-2700338" y="3933825"/>
            <a:ext cx="152892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latin typeface="Arial" charset="0"/>
                <a:cs typeface="Arial" charset="0"/>
              </a:rPr>
              <a:t>Challenges on the path to 2030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NZ" b="0" strike="sngStrike" dirty="0" smtClean="0">
                <a:latin typeface="Arial" pitchFamily="34" charset="0"/>
                <a:cs typeface="Arial" pitchFamily="34" charset="0"/>
              </a:rPr>
              <a:t>Expensive</a:t>
            </a:r>
            <a:r>
              <a:rPr lang="en-NZ" b="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NZ" b="0" strike="sngStrike" dirty="0" smtClean="0">
                <a:latin typeface="Arial" pitchFamily="34" charset="0"/>
                <a:cs typeface="Arial" pitchFamily="34" charset="0"/>
              </a:rPr>
              <a:t>Unreliable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NZ" b="0" strike="sngStrike" dirty="0" smtClean="0">
                <a:latin typeface="Arial" pitchFamily="34" charset="0"/>
                <a:cs typeface="Arial" pitchFamily="34" charset="0"/>
              </a:rPr>
              <a:t>Difficult to integrate into electricity networks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NZ" b="0" dirty="0" smtClean="0">
                <a:latin typeface="Arial" pitchFamily="34" charset="0"/>
                <a:cs typeface="Arial" pitchFamily="34" charset="0"/>
              </a:rPr>
              <a:t>Nobody wants it in their backyard</a:t>
            </a:r>
            <a:endParaRPr lang="en-NZ" b="0" dirty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endParaRPr lang="en-NZ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latin typeface="Arial" charset="0"/>
                <a:cs typeface="Arial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>
                <a:latin typeface="Arial" pitchFamily="34" charset="0"/>
                <a:cs typeface="Arial" pitchFamily="34" charset="0"/>
              </a:rPr>
              <a:t>Wind – past and present</a:t>
            </a:r>
          </a:p>
          <a:p>
            <a:pPr>
              <a:defRPr/>
            </a:pPr>
            <a:r>
              <a:rPr lang="en-NZ" dirty="0" smtClean="0">
                <a:latin typeface="Arial" pitchFamily="34" charset="0"/>
                <a:cs typeface="Arial" pitchFamily="34" charset="0"/>
              </a:rPr>
              <a:t>Vision for 2030</a:t>
            </a:r>
          </a:p>
          <a:p>
            <a:pPr>
              <a:defRPr/>
            </a:pPr>
            <a:r>
              <a:rPr lang="en-NZ" dirty="0" smtClean="0">
                <a:latin typeface="Arial" pitchFamily="34" charset="0"/>
                <a:cs typeface="Arial" pitchFamily="34" charset="0"/>
              </a:rPr>
              <a:t>Challenges on route </a:t>
            </a:r>
          </a:p>
          <a:p>
            <a:pPr marL="0" indent="0">
              <a:buFontTx/>
              <a:buNone/>
              <a:defRPr/>
            </a:pPr>
            <a:endParaRPr lang="en-NZ" dirty="0"/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/>
          <a:srcRect t="36702" b="28459"/>
          <a:stretch>
            <a:fillRect/>
          </a:stretch>
        </p:blipFill>
        <p:spPr bwMode="auto">
          <a:xfrm>
            <a:off x="0" y="3644900"/>
            <a:ext cx="91440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2771775" y="1066800"/>
            <a:ext cx="5762625" cy="685800"/>
          </a:xfrm>
        </p:spPr>
        <p:txBody>
          <a:bodyPr/>
          <a:lstStyle/>
          <a:p>
            <a:r>
              <a:rPr lang="en-NZ" smtClean="0">
                <a:latin typeface="Arial" charset="0"/>
                <a:cs typeface="Arial" charset="0"/>
              </a:rPr>
              <a:t>New Zealanders like wind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2771775" y="1828800"/>
            <a:ext cx="5762625" cy="4419600"/>
          </a:xfrm>
        </p:spPr>
        <p:txBody>
          <a:bodyPr/>
          <a:lstStyle/>
          <a:p>
            <a:r>
              <a:rPr lang="en-NZ" b="0" smtClean="0">
                <a:latin typeface="Arial" charset="0"/>
                <a:cs typeface="Arial" charset="0"/>
              </a:rPr>
              <a:t>76% of NZers support wind </a:t>
            </a:r>
            <a:br>
              <a:rPr lang="en-NZ" b="0" smtClean="0">
                <a:latin typeface="Arial" charset="0"/>
                <a:cs typeface="Arial" charset="0"/>
              </a:rPr>
            </a:br>
            <a:r>
              <a:rPr lang="en-NZ" sz="1600" b="0" smtClean="0">
                <a:latin typeface="Arial" charset="0"/>
                <a:cs typeface="Arial" charset="0"/>
              </a:rPr>
              <a:t>(EECA survey 2011)</a:t>
            </a:r>
          </a:p>
          <a:p>
            <a:r>
              <a:rPr lang="en-NZ" b="0" smtClean="0">
                <a:latin typeface="Arial" charset="0"/>
                <a:cs typeface="Arial" charset="0"/>
              </a:rPr>
              <a:t>Increasing number of community wind initiatives </a:t>
            </a:r>
          </a:p>
          <a:p>
            <a:r>
              <a:rPr lang="en-NZ" b="0" smtClean="0">
                <a:latin typeface="Arial" charset="0"/>
                <a:cs typeface="Arial" charset="0"/>
              </a:rPr>
              <a:t>Challenge is for developers and operators to be good neighbours</a:t>
            </a: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2"/>
          <a:srcRect l="25922" r="20834"/>
          <a:stretch>
            <a:fillRect/>
          </a:stretch>
        </p:blipFill>
        <p:spPr bwMode="auto">
          <a:xfrm>
            <a:off x="298450" y="333375"/>
            <a:ext cx="2185988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5761038" cy="1008063"/>
          </a:xfrm>
        </p:spPr>
        <p:txBody>
          <a:bodyPr/>
          <a:lstStyle/>
          <a:p>
            <a:r>
              <a:rPr lang="en-US" sz="3200" smtClean="0"/>
              <a:t>NZWEA’s focus</a:t>
            </a:r>
            <a:endParaRPr lang="en-NZ" sz="320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8163" y="1341438"/>
            <a:ext cx="8066087" cy="46085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Understanding by public, Government, Councils</a:t>
            </a:r>
          </a:p>
          <a:p>
            <a:pPr>
              <a:defRPr/>
            </a:pPr>
            <a:r>
              <a:rPr lang="en-NZ" sz="2000" b="0" dirty="0" smtClean="0">
                <a:latin typeface="Arial" pitchFamily="34" charset="0"/>
                <a:cs typeface="Arial" pitchFamily="34" charset="0"/>
              </a:rPr>
              <a:t>Challenging the out-dated perception of wind as unreliable and expensive</a:t>
            </a:r>
            <a:endParaRPr lang="en-NZ" sz="2000" b="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NZ" sz="2000" b="0" dirty="0" smtClean="0">
                <a:latin typeface="Arial" pitchFamily="34" charset="0"/>
                <a:cs typeface="Arial" pitchFamily="34" charset="0"/>
              </a:rPr>
              <a:t>Improving recognition </a:t>
            </a:r>
            <a:r>
              <a:rPr lang="en-NZ" sz="2000" b="0" dirty="0">
                <a:latin typeface="Arial" pitchFamily="34" charset="0"/>
                <a:cs typeface="Arial" pitchFamily="34" charset="0"/>
              </a:rPr>
              <a:t>of the economic benefits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Consenting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Improving speed and consistency 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Integration of wind farms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Grid - needs to cater for future generation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More sophisticated electricity market</a:t>
            </a:r>
          </a:p>
          <a:p>
            <a:pPr marL="0" indent="0">
              <a:buFontTx/>
              <a:buNone/>
              <a:defRPr/>
            </a:pPr>
            <a:r>
              <a:rPr lang="en-NZ" sz="2000" dirty="0" smtClean="0">
                <a:latin typeface="Arial" pitchFamily="34" charset="0"/>
                <a:cs typeface="Arial" pitchFamily="34" charset="0"/>
              </a:rPr>
              <a:t>Developing an industry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NZ" sz="2000" dirty="0" smtClean="0">
                <a:latin typeface="Arial" pitchFamily="34" charset="0"/>
                <a:cs typeface="Arial" pitchFamily="34" charset="0"/>
              </a:rPr>
              <a:t>Health and safety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Servicing and training</a:t>
            </a:r>
          </a:p>
          <a:p>
            <a:pPr lvl="1">
              <a:defRPr/>
            </a:pPr>
            <a:r>
              <a:rPr lang="en-NZ" sz="2000" dirty="0" smtClean="0">
                <a:latin typeface="Arial" pitchFamily="34" charset="0"/>
                <a:cs typeface="Arial" pitchFamily="34" charset="0"/>
              </a:rPr>
              <a:t>Supply chains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848600" cy="1008062"/>
          </a:xfrm>
        </p:spPr>
        <p:txBody>
          <a:bodyPr/>
          <a:lstStyle/>
          <a:p>
            <a:r>
              <a:rPr lang="en-NZ" sz="3200" smtClean="0">
                <a:latin typeface="Arial" charset="0"/>
                <a:cs typeface="Arial" charset="0"/>
              </a:rPr>
              <a:t>A final thought: the stages of </a:t>
            </a:r>
            <a:br>
              <a:rPr lang="en-NZ" sz="3200" smtClean="0">
                <a:latin typeface="Arial" charset="0"/>
                <a:cs typeface="Arial" charset="0"/>
              </a:rPr>
            </a:br>
            <a:r>
              <a:rPr lang="en-NZ" sz="3200" smtClean="0">
                <a:latin typeface="Arial" charset="0"/>
                <a:cs typeface="Arial" charset="0"/>
              </a:rPr>
              <a:t>electricity generation in NZ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3744913" cy="5762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NZ" smtClean="0">
                <a:latin typeface="Arial" charset="0"/>
                <a:cs typeface="Arial" charset="0"/>
              </a:rPr>
              <a:t>1900–80s: Hydro</a:t>
            </a:r>
          </a:p>
        </p:txBody>
      </p:sp>
      <p:pic>
        <p:nvPicPr>
          <p:cNvPr id="44035" name="Picture 9" descr="http://www.meridianenergy.co.nz/assets/Images/What-we-do/Our-power-stations/Aviemore/_resampled/multimediagalleryfull-Avimore-Arial-shot-Gr5B9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628775"/>
            <a:ext cx="4681537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848600" cy="1008062"/>
          </a:xfrm>
        </p:spPr>
        <p:txBody>
          <a:bodyPr/>
          <a:lstStyle/>
          <a:p>
            <a:r>
              <a:rPr lang="en-NZ" sz="3200" smtClean="0">
                <a:latin typeface="Arial" charset="0"/>
                <a:cs typeface="Arial" charset="0"/>
              </a:rPr>
              <a:t>A final thought: the stages of </a:t>
            </a:r>
            <a:br>
              <a:rPr lang="en-NZ" sz="3200" smtClean="0">
                <a:latin typeface="Arial" charset="0"/>
                <a:cs typeface="Arial" charset="0"/>
              </a:rPr>
            </a:br>
            <a:r>
              <a:rPr lang="en-NZ" sz="3200" smtClean="0">
                <a:latin typeface="Arial" charset="0"/>
                <a:cs typeface="Arial" charset="0"/>
              </a:rPr>
              <a:t>electricity generation in NZ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3744913" cy="5762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NZ" b="0" smtClean="0">
                <a:latin typeface="Arial" charset="0"/>
                <a:cs typeface="Arial" charset="0"/>
              </a:rPr>
              <a:t>1900–80s: Hydro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250825" y="2259013"/>
            <a:ext cx="34575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NZ" sz="2800" b="1">
                <a:solidFill>
                  <a:srgbClr val="000000"/>
                </a:solidFill>
              </a:rPr>
              <a:t>1970s–2000s:</a:t>
            </a:r>
          </a:p>
          <a:p>
            <a:pPr eaLnBrk="0" hangingPunct="0"/>
            <a:r>
              <a:rPr lang="en-NZ" sz="2800" b="1">
                <a:solidFill>
                  <a:srgbClr val="000000"/>
                </a:solidFill>
              </a:rPr>
              <a:t>Thermal</a:t>
            </a:r>
          </a:p>
        </p:txBody>
      </p:sp>
      <p:pic>
        <p:nvPicPr>
          <p:cNvPr id="45060" name="Picture 4" descr="http://www.teara.govt.nz/files/p7439en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728788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848600" cy="1008062"/>
          </a:xfrm>
        </p:spPr>
        <p:txBody>
          <a:bodyPr/>
          <a:lstStyle/>
          <a:p>
            <a:r>
              <a:rPr lang="en-NZ" sz="3200" smtClean="0">
                <a:latin typeface="Arial" charset="0"/>
                <a:cs typeface="Arial" charset="0"/>
              </a:rPr>
              <a:t>A final thought: the stages of </a:t>
            </a:r>
            <a:br>
              <a:rPr lang="en-NZ" sz="3200" smtClean="0">
                <a:latin typeface="Arial" charset="0"/>
                <a:cs typeface="Arial" charset="0"/>
              </a:rPr>
            </a:br>
            <a:r>
              <a:rPr lang="en-NZ" sz="3200" smtClean="0">
                <a:latin typeface="Arial" charset="0"/>
                <a:cs typeface="Arial" charset="0"/>
              </a:rPr>
              <a:t>electricity generation in NZ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3744913" cy="5762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NZ" b="0" smtClean="0">
                <a:latin typeface="Arial" charset="0"/>
                <a:cs typeface="Arial" charset="0"/>
              </a:rPr>
              <a:t>1900–80s: Hydro</a:t>
            </a: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250825" y="2259013"/>
            <a:ext cx="34575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NZ" sz="2800">
                <a:solidFill>
                  <a:srgbClr val="000000"/>
                </a:solidFill>
              </a:rPr>
              <a:t>1970s–2000s:</a:t>
            </a:r>
          </a:p>
          <a:p>
            <a:pPr eaLnBrk="0" hangingPunct="0"/>
            <a:r>
              <a:rPr lang="en-NZ" sz="2800">
                <a:solidFill>
                  <a:srgbClr val="000000"/>
                </a:solidFill>
              </a:rPr>
              <a:t>Thermal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50825" y="3267075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NZ" sz="2800" b="1">
                <a:solidFill>
                  <a:srgbClr val="000000"/>
                </a:solidFill>
              </a:rPr>
              <a:t>1990s–2020:</a:t>
            </a:r>
          </a:p>
          <a:p>
            <a:pPr eaLnBrk="0" hangingPunct="0"/>
            <a:r>
              <a:rPr lang="en-NZ" sz="2800" b="1">
                <a:solidFill>
                  <a:srgbClr val="000000"/>
                </a:solidFill>
              </a:rPr>
              <a:t>Geothermal</a:t>
            </a:r>
          </a:p>
        </p:txBody>
      </p:sp>
      <p:pic>
        <p:nvPicPr>
          <p:cNvPr id="46085" name="Picture 6" descr="File:Wairakei Geothermal Power 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773238"/>
            <a:ext cx="521335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848600" cy="1008062"/>
          </a:xfrm>
        </p:spPr>
        <p:txBody>
          <a:bodyPr/>
          <a:lstStyle/>
          <a:p>
            <a:r>
              <a:rPr lang="en-NZ" sz="3200" smtClean="0">
                <a:latin typeface="Arial" charset="0"/>
                <a:cs typeface="Arial" charset="0"/>
              </a:rPr>
              <a:t>A final thought: the stages of </a:t>
            </a:r>
            <a:br>
              <a:rPr lang="en-NZ" sz="3200" smtClean="0">
                <a:latin typeface="Arial" charset="0"/>
                <a:cs typeface="Arial" charset="0"/>
              </a:rPr>
            </a:br>
            <a:r>
              <a:rPr lang="en-NZ" sz="3200" smtClean="0">
                <a:latin typeface="Arial" charset="0"/>
                <a:cs typeface="Arial" charset="0"/>
              </a:rPr>
              <a:t>electricity generation in NZ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3744913" cy="5762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NZ" b="0" smtClean="0">
                <a:latin typeface="Arial" charset="0"/>
                <a:cs typeface="Arial" charset="0"/>
              </a:rPr>
              <a:t>1900–80s: Hydro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250825" y="2259013"/>
            <a:ext cx="34575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NZ" sz="2800">
                <a:solidFill>
                  <a:srgbClr val="000000"/>
                </a:solidFill>
              </a:rPr>
              <a:t>1970s–2000s:</a:t>
            </a:r>
          </a:p>
          <a:p>
            <a:pPr eaLnBrk="0" hangingPunct="0"/>
            <a:r>
              <a:rPr lang="en-NZ" sz="2800">
                <a:solidFill>
                  <a:srgbClr val="000000"/>
                </a:solidFill>
              </a:rPr>
              <a:t>Thermal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50825" y="3267075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NZ" sz="2800">
                <a:solidFill>
                  <a:srgbClr val="000000"/>
                </a:solidFill>
              </a:rPr>
              <a:t>1990s–2020:</a:t>
            </a:r>
          </a:p>
          <a:p>
            <a:pPr eaLnBrk="0" hangingPunct="0"/>
            <a:r>
              <a:rPr lang="en-NZ" sz="2800">
                <a:solidFill>
                  <a:srgbClr val="000000"/>
                </a:solidFill>
              </a:rPr>
              <a:t>Geothermal</a:t>
            </a: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250825" y="4346575"/>
            <a:ext cx="2309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NZ" sz="2800" b="1">
                <a:solidFill>
                  <a:srgbClr val="000000"/>
                </a:solidFill>
              </a:rPr>
              <a:t>2000s–2030:</a:t>
            </a:r>
            <a:br>
              <a:rPr lang="en-NZ" sz="2800" b="1">
                <a:solidFill>
                  <a:srgbClr val="000000"/>
                </a:solidFill>
              </a:rPr>
            </a:br>
            <a:r>
              <a:rPr lang="en-NZ" sz="2800" b="1">
                <a:solidFill>
                  <a:srgbClr val="000000"/>
                </a:solidFill>
              </a:rPr>
              <a:t>Wind</a:t>
            </a:r>
            <a:endParaRPr lang="en-US" sz="2800" b="1">
              <a:solidFill>
                <a:srgbClr val="000000"/>
              </a:solidFill>
            </a:endParaRPr>
          </a:p>
        </p:txBody>
      </p:sp>
      <p:pic>
        <p:nvPicPr>
          <p:cNvPr id="47110" name="Picture 5" descr="http://www.meridianenergy.co.nz/assets/Images/What-we-do/Our-power-stations/Te-Uku/_resampled/multimediagalleryfull-Te-UkuMAC4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665413"/>
            <a:ext cx="6137275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NZ" dirty="0" smtClean="0">
                <a:latin typeface="Arial" pitchFamily="34" charset="0"/>
                <a:cs typeface="Arial" pitchFamily="34" charset="0"/>
              </a:rPr>
              <a:t>Want to know more about wind energy?</a:t>
            </a:r>
          </a:p>
          <a:p>
            <a:pPr>
              <a:defRPr/>
            </a:pPr>
            <a:r>
              <a:rPr lang="en-NZ" b="0" dirty="0" smtClean="0">
                <a:latin typeface="Arial" pitchFamily="34" charset="0"/>
                <a:cs typeface="Arial" pitchFamily="34" charset="0"/>
              </a:rPr>
              <a:t>Become a member of NZWEA</a:t>
            </a:r>
          </a:p>
          <a:p>
            <a:pPr>
              <a:defRPr/>
            </a:pPr>
            <a:r>
              <a:rPr lang="en-NZ" b="0" dirty="0" smtClean="0">
                <a:latin typeface="Arial" pitchFamily="34" charset="0"/>
                <a:cs typeface="Arial" pitchFamily="34" charset="0"/>
              </a:rPr>
              <a:t>Wind Connections Workshop</a:t>
            </a:r>
            <a:br>
              <a:rPr lang="en-NZ" b="0" dirty="0" smtClean="0">
                <a:latin typeface="Arial" pitchFamily="34" charset="0"/>
                <a:cs typeface="Arial" pitchFamily="34" charset="0"/>
              </a:rPr>
            </a:br>
            <a:r>
              <a:rPr lang="en-NZ" sz="2000" b="0" dirty="0" smtClean="0">
                <a:latin typeface="Arial" pitchFamily="34" charset="0"/>
                <a:cs typeface="Arial" pitchFamily="34" charset="0"/>
              </a:rPr>
              <a:t>Day1: Connecting wind farms to networks and the grid</a:t>
            </a:r>
            <a:br>
              <a:rPr lang="en-NZ" sz="2000" b="0" dirty="0" smtClean="0">
                <a:latin typeface="Arial" pitchFamily="34" charset="0"/>
                <a:cs typeface="Arial" pitchFamily="34" charset="0"/>
              </a:rPr>
            </a:br>
            <a:r>
              <a:rPr lang="en-NZ" sz="2000" b="0" dirty="0" smtClean="0">
                <a:latin typeface="Arial" pitchFamily="34" charset="0"/>
                <a:cs typeface="Arial" pitchFamily="34" charset="0"/>
              </a:rPr>
              <a:t>Day 2: Wind energy in the electricity market of the future</a:t>
            </a:r>
            <a:br>
              <a:rPr lang="en-NZ" sz="2000" b="0" dirty="0" smtClean="0">
                <a:latin typeface="Arial" pitchFamily="34" charset="0"/>
                <a:cs typeface="Arial" pitchFamily="34" charset="0"/>
              </a:rPr>
            </a:br>
            <a:r>
              <a:rPr lang="en-NZ" sz="2000" b="0" dirty="0" smtClean="0">
                <a:latin typeface="Arial" pitchFamily="34" charset="0"/>
                <a:cs typeface="Arial" pitchFamily="34" charset="0"/>
              </a:rPr>
              <a:t>24-25 October, Wellington</a:t>
            </a:r>
          </a:p>
          <a:p>
            <a:pPr>
              <a:defRPr/>
            </a:pPr>
            <a:r>
              <a:rPr lang="en-NZ" b="0" dirty="0" smtClean="0">
                <a:latin typeface="Arial" pitchFamily="34" charset="0"/>
                <a:cs typeface="Arial" pitchFamily="34" charset="0"/>
              </a:rPr>
              <a:t>2013 NZ Wind Energy Conference </a:t>
            </a:r>
            <a:br>
              <a:rPr lang="en-NZ" b="0" dirty="0" smtClean="0">
                <a:latin typeface="Arial" pitchFamily="34" charset="0"/>
                <a:cs typeface="Arial" pitchFamily="34" charset="0"/>
              </a:rPr>
            </a:br>
            <a:r>
              <a:rPr lang="en-NZ" b="0" dirty="0" smtClean="0">
                <a:latin typeface="Arial" pitchFamily="34" charset="0"/>
                <a:cs typeface="Arial" pitchFamily="34" charset="0"/>
              </a:rPr>
              <a:t>and Exhibition</a:t>
            </a:r>
            <a:br>
              <a:rPr lang="en-NZ" b="0" dirty="0" smtClean="0">
                <a:latin typeface="Arial" pitchFamily="34" charset="0"/>
                <a:cs typeface="Arial" pitchFamily="34" charset="0"/>
              </a:rPr>
            </a:br>
            <a:r>
              <a:rPr lang="en-NZ" sz="2000" b="0" dirty="0" smtClean="0">
                <a:latin typeface="Arial" pitchFamily="34" charset="0"/>
                <a:cs typeface="Arial" pitchFamily="34" charset="0"/>
              </a:rPr>
              <a:t>25-27 March, Wellington</a:t>
            </a:r>
          </a:p>
          <a:p>
            <a:pPr marL="0" indent="0">
              <a:buFontTx/>
              <a:buNone/>
              <a:defRPr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924800" cy="685800"/>
          </a:xfrm>
        </p:spPr>
        <p:txBody>
          <a:bodyPr/>
          <a:lstStyle/>
          <a:p>
            <a:r>
              <a:rPr lang="en-NZ" sz="3200" smtClean="0">
                <a:latin typeface="Arial" charset="0"/>
                <a:cs typeface="Arial" charset="0"/>
              </a:rPr>
              <a:t>Wind generation - today</a:t>
            </a:r>
          </a:p>
        </p:txBody>
      </p:sp>
      <p:pic>
        <p:nvPicPr>
          <p:cNvPr id="10242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609" t="18608" r="3099" b="2173"/>
          <a:stretch>
            <a:fillRect/>
          </a:stretch>
        </p:blipFill>
        <p:spPr>
          <a:xfrm>
            <a:off x="468313" y="1162050"/>
            <a:ext cx="4391025" cy="5219700"/>
          </a:xfrm>
        </p:spPr>
      </p:pic>
      <p:sp>
        <p:nvSpPr>
          <p:cNvPr id="2" name="TextBox 1"/>
          <p:cNvSpPr txBox="1"/>
          <p:nvPr/>
        </p:nvSpPr>
        <p:spPr>
          <a:xfrm>
            <a:off x="4932363" y="1293813"/>
            <a:ext cx="3743325" cy="5591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800" dirty="0">
                <a:latin typeface="Arial" pitchFamily="34" charset="0"/>
                <a:ea typeface="+mn-ea"/>
                <a:cs typeface="Arial" pitchFamily="34" charset="0"/>
              </a:rPr>
              <a:t>17 wind farms</a:t>
            </a:r>
          </a:p>
          <a:p>
            <a:pPr marL="342900" indent="-342900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800" dirty="0">
                <a:latin typeface="Arial" pitchFamily="34" charset="0"/>
                <a:ea typeface="+mn-ea"/>
                <a:cs typeface="Arial" pitchFamily="34" charset="0"/>
              </a:rPr>
              <a:t>623 MW generating capacity</a:t>
            </a:r>
          </a:p>
          <a:p>
            <a:pPr marL="342900" indent="-342900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800" dirty="0">
                <a:latin typeface="Arial" pitchFamily="34" charset="0"/>
                <a:ea typeface="+mn-ea"/>
                <a:cs typeface="Arial" pitchFamily="34" charset="0"/>
              </a:rPr>
              <a:t>60 MW under construction</a:t>
            </a:r>
          </a:p>
          <a:p>
            <a:pPr marL="342900" indent="-342900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800" dirty="0">
                <a:latin typeface="Arial" pitchFamily="34" charset="0"/>
                <a:ea typeface="+mn-ea"/>
                <a:cs typeface="Arial" pitchFamily="34" charset="0"/>
              </a:rPr>
              <a:t>4.5% of NZ’s annual generation</a:t>
            </a:r>
          </a:p>
          <a:p>
            <a:pPr marL="342900" indent="-342900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800" dirty="0">
                <a:latin typeface="Arial" pitchFamily="34" charset="0"/>
                <a:ea typeface="+mn-ea"/>
                <a:cs typeface="Arial" pitchFamily="34" charset="0"/>
              </a:rPr>
              <a:t>1600MW + consented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latin typeface="Arial" charset="0"/>
                <a:cs typeface="Arial" charset="0"/>
              </a:rPr>
              <a:t>Who is involved?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000" b="0" smtClean="0">
                <a:latin typeface="Arial" charset="0"/>
                <a:cs typeface="Arial" charset="0"/>
              </a:rPr>
              <a:t>All five major generators </a:t>
            </a:r>
          </a:p>
          <a:p>
            <a:r>
              <a:rPr lang="en-NZ" sz="2000" b="0" smtClean="0">
                <a:latin typeface="Arial" charset="0"/>
                <a:cs typeface="Arial" charset="0"/>
              </a:rPr>
              <a:t>Independent developers</a:t>
            </a:r>
          </a:p>
          <a:p>
            <a:r>
              <a:rPr lang="en-NZ" sz="2000" b="0" smtClean="0">
                <a:latin typeface="Arial" charset="0"/>
                <a:cs typeface="Arial" charset="0"/>
              </a:rPr>
              <a:t>International technology and equipment providers – turbines, electrical components, cables …</a:t>
            </a:r>
          </a:p>
          <a:p>
            <a:r>
              <a:rPr lang="en-NZ" sz="2000" b="0" smtClean="0">
                <a:latin typeface="Arial" charset="0"/>
                <a:cs typeface="Arial" charset="0"/>
              </a:rPr>
              <a:t>Service providers – planning, legal, engineering, environmental, operations and maintenance, health and safety…</a:t>
            </a:r>
          </a:p>
          <a:p>
            <a:endParaRPr lang="en-NZ" sz="2000" b="0" smtClean="0"/>
          </a:p>
          <a:p>
            <a:endParaRPr lang="en-NZ" sz="2000" b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8888" y="4365625"/>
          <a:ext cx="648017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800200"/>
                <a:gridCol w="1656184"/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NZ" sz="1800" b="1" kern="1200" dirty="0" smtClean="0">
                          <a:solidFill>
                            <a:schemeClr val="lt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Employment - 2011</a:t>
                      </a:r>
                      <a:endParaRPr lang="en-NZ" sz="1800" b="1" kern="1200" dirty="0">
                        <a:solidFill>
                          <a:schemeClr val="lt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NZ" sz="1800" b="1" kern="1200" dirty="0" smtClean="0">
                          <a:solidFill>
                            <a:schemeClr val="lt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Direct FTE</a:t>
                      </a:r>
                      <a:endParaRPr lang="en-NZ" sz="1800" b="1" kern="1200" dirty="0">
                        <a:solidFill>
                          <a:schemeClr val="lt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NZ" sz="1800" b="1" kern="1200" dirty="0" smtClean="0">
                          <a:solidFill>
                            <a:schemeClr val="lt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FTE</a:t>
                      </a:r>
                      <a:endParaRPr lang="en-NZ" sz="1800" b="1" kern="1200" dirty="0">
                        <a:solidFill>
                          <a:schemeClr val="lt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Wind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649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Oil and gas</a:t>
                      </a:r>
                      <a:r>
                        <a:rPr lang="en-NZ" baseline="0" dirty="0" smtClean="0">
                          <a:latin typeface="Arial" pitchFamily="34" charset="0"/>
                          <a:cs typeface="Arial" pitchFamily="34" charset="0"/>
                        </a:rPr>
                        <a:t> extraction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 smtClean="0">
                          <a:latin typeface="Arial" pitchFamily="34" charset="0"/>
                          <a:cs typeface="Arial" pitchFamily="34" charset="0"/>
                        </a:rPr>
                        <a:t>592</a:t>
                      </a:r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latin typeface="Arial" charset="0"/>
                <a:cs typeface="Arial" charset="0"/>
              </a:rPr>
              <a:t>Wind capacity – 2001 to present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NZ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99592" y="1844824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5976938" cy="865188"/>
          </a:xfrm>
        </p:spPr>
        <p:txBody>
          <a:bodyPr/>
          <a:lstStyle/>
          <a:p>
            <a:r>
              <a:rPr lang="en-NZ" sz="3200" smtClean="0">
                <a:latin typeface="Arial" charset="0"/>
                <a:cs typeface="Arial" charset="0"/>
              </a:rPr>
              <a:t>A long way in a short time…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75688" cy="13684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NZ" sz="2000" b="0" smtClean="0">
                <a:latin typeface="Arial" charset="0"/>
                <a:cs typeface="Arial" charset="0"/>
              </a:rPr>
              <a:t>		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NZ" sz="2000" smtClean="0">
                <a:latin typeface="Arial" charset="0"/>
                <a:cs typeface="Arial" charset="0"/>
              </a:rPr>
              <a:t>13 fold increase in capacity in 14 years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NZ" sz="2000" smtClean="0">
                <a:latin typeface="Arial" charset="0"/>
                <a:cs typeface="Arial" charset="0"/>
              </a:rPr>
              <a:t>4 to 6 fold reduction in costs</a:t>
            </a:r>
            <a:endParaRPr lang="en-US" sz="2000" smtClean="0">
              <a:latin typeface="Arial" charset="0"/>
              <a:cs typeface="Arial" charset="0"/>
            </a:endParaRPr>
          </a:p>
        </p:txBody>
      </p:sp>
      <p:pic>
        <p:nvPicPr>
          <p:cNvPr id="13315" name="Picture 5" descr="BrooklynWindTurbine"/>
          <p:cNvPicPr>
            <a:picLocks noChangeAspect="1" noChangeArrowheads="1"/>
          </p:cNvPicPr>
          <p:nvPr/>
        </p:nvPicPr>
        <p:blipFill>
          <a:blip r:embed="rId2"/>
          <a:srcRect l="13283" r="16803"/>
          <a:stretch>
            <a:fillRect/>
          </a:stretch>
        </p:blipFill>
        <p:spPr bwMode="auto">
          <a:xfrm>
            <a:off x="825500" y="2276475"/>
            <a:ext cx="30210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/>
          <a:srcRect l="5635" r="13358" b="272"/>
          <a:stretch>
            <a:fillRect/>
          </a:stretch>
        </p:blipFill>
        <p:spPr bwMode="auto">
          <a:xfrm>
            <a:off x="5219700" y="2276475"/>
            <a:ext cx="30924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684213" y="5600700"/>
            <a:ext cx="294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NZ" sz="2000" b="1">
                <a:solidFill>
                  <a:srgbClr val="000000"/>
                </a:solidFill>
              </a:rPr>
              <a:t>1993: </a:t>
            </a:r>
            <a:r>
              <a:rPr lang="en-NZ" sz="2000">
                <a:solidFill>
                  <a:srgbClr val="000000"/>
                </a:solidFill>
              </a:rPr>
              <a:t>	0.225MW</a:t>
            </a:r>
            <a:br>
              <a:rPr lang="en-NZ" sz="2000">
                <a:solidFill>
                  <a:srgbClr val="000000"/>
                </a:solidFill>
              </a:rPr>
            </a:br>
            <a:r>
              <a:rPr lang="en-NZ" sz="2000">
                <a:solidFill>
                  <a:srgbClr val="000000"/>
                </a:solidFill>
              </a:rPr>
              <a:t>	$13m/MW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5154613" y="5662613"/>
            <a:ext cx="2946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NZ" sz="2000" b="1">
                <a:solidFill>
                  <a:srgbClr val="000000"/>
                </a:solidFill>
              </a:rPr>
              <a:t>2007:  </a:t>
            </a:r>
            <a:r>
              <a:rPr lang="en-NZ" sz="2000">
                <a:solidFill>
                  <a:srgbClr val="000000"/>
                </a:solidFill>
              </a:rPr>
              <a:t>	3MW</a:t>
            </a:r>
          </a:p>
          <a:p>
            <a:pPr eaLnBrk="0" hangingPunct="0">
              <a:lnSpc>
                <a:spcPct val="80000"/>
              </a:lnSpc>
            </a:pPr>
            <a:r>
              <a:rPr lang="en-NZ" sz="2000">
                <a:solidFill>
                  <a:srgbClr val="000000"/>
                </a:solidFill>
              </a:rPr>
              <a:t>	$2-3m/MW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5475287" cy="922338"/>
          </a:xfrm>
        </p:spPr>
        <p:txBody>
          <a:bodyPr/>
          <a:lstStyle/>
          <a:p>
            <a:r>
              <a:rPr lang="en-NZ" sz="3200" smtClean="0">
                <a:latin typeface="Arial" charset="0"/>
                <a:cs typeface="Arial" charset="0"/>
              </a:rPr>
              <a:t>Rapid international growth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NZ" sz="2400">
              <a:solidFill>
                <a:srgbClr val="000000"/>
              </a:solidFill>
            </a:endParaRPr>
          </a:p>
        </p:txBody>
      </p:sp>
      <p:pic>
        <p:nvPicPr>
          <p:cNvPr id="14339" name="Picture 4" descr="http://gwec.net/fileadmin/images/newsletter/Glob_cum_inst_wind_cap_1996-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773238"/>
            <a:ext cx="82438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09600" y="4786313"/>
            <a:ext cx="79248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b="1"/>
              <a:t>The NZ difference</a:t>
            </a:r>
          </a:p>
          <a:p>
            <a:pPr marL="381000" indent="-3810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&gt;"/>
            </a:pPr>
            <a:r>
              <a:rPr lang="en-US" sz="2000"/>
              <a:t>No government subsidies or support mechanisms </a:t>
            </a:r>
          </a:p>
          <a:p>
            <a:pPr marL="381000" indent="-3810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&gt;"/>
            </a:pPr>
            <a:r>
              <a:rPr lang="en-US" sz="2000"/>
              <a:t>Wind farms built only </a:t>
            </a:r>
            <a:r>
              <a:rPr lang="en-GB" sz="2000"/>
              <a:t>when investors are confident that they can generate electricity at a cost that is competitive in today’s market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smtClean="0">
                <a:latin typeface="Arial" charset="0"/>
                <a:cs typeface="Arial" charset="0"/>
              </a:rPr>
              <a:t>Vision:  Wind energy 20% by 2030</a:t>
            </a:r>
            <a:endParaRPr lang="en-AU" sz="3200" smtClean="0">
              <a:latin typeface="Arial" charset="0"/>
              <a:cs typeface="Arial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NZ" smtClean="0">
                <a:latin typeface="Arial" charset="0"/>
                <a:cs typeface="Arial" charset="0"/>
              </a:rPr>
              <a:t>622MW now to </a:t>
            </a:r>
          </a:p>
          <a:p>
            <a:pPr>
              <a:buFontTx/>
              <a:buNone/>
            </a:pPr>
            <a:r>
              <a:rPr lang="en-NZ" smtClean="0">
                <a:latin typeface="Arial" charset="0"/>
                <a:cs typeface="Arial" charset="0"/>
              </a:rPr>
              <a:t>3500MW in 2030</a:t>
            </a:r>
          </a:p>
          <a:p>
            <a:r>
              <a:rPr lang="en-NZ" sz="1800" b="0" smtClean="0">
                <a:latin typeface="Arial" charset="0"/>
                <a:cs typeface="Arial" charset="0"/>
              </a:rPr>
              <a:t>Requires investment of $300m per year</a:t>
            </a:r>
          </a:p>
          <a:p>
            <a:pPr>
              <a:buFontTx/>
              <a:buNone/>
            </a:pPr>
            <a:endParaRPr lang="en-NZ" sz="16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NZ" smtClean="0">
                <a:latin typeface="Arial" charset="0"/>
                <a:cs typeface="Arial" charset="0"/>
              </a:rPr>
              <a:t>20% wind energy</a:t>
            </a:r>
          </a:p>
          <a:p>
            <a:r>
              <a:rPr lang="en-NZ" sz="1800" b="0" smtClean="0">
                <a:latin typeface="Arial" charset="0"/>
                <a:cs typeface="Arial" charset="0"/>
              </a:rPr>
              <a:t>Is achievable – NZ has excellent sites</a:t>
            </a:r>
          </a:p>
          <a:p>
            <a:r>
              <a:rPr lang="en-NZ" sz="1800" b="0" smtClean="0">
                <a:latin typeface="Arial" charset="0"/>
                <a:cs typeface="Arial" charset="0"/>
              </a:rPr>
              <a:t>Fits with the existing electricity system</a:t>
            </a:r>
          </a:p>
          <a:p>
            <a:r>
              <a:rPr lang="en-NZ" sz="1800" b="0" smtClean="0">
                <a:latin typeface="Arial" charset="0"/>
                <a:cs typeface="Arial" charset="0"/>
              </a:rPr>
              <a:t>Accepts the constraints of our </a:t>
            </a:r>
            <a:br>
              <a:rPr lang="en-NZ" sz="1800" b="0" smtClean="0">
                <a:latin typeface="Arial" charset="0"/>
                <a:cs typeface="Arial" charset="0"/>
              </a:rPr>
            </a:br>
            <a:r>
              <a:rPr lang="en-NZ" sz="1800" b="0" smtClean="0">
                <a:latin typeface="Arial" charset="0"/>
                <a:cs typeface="Arial" charset="0"/>
              </a:rPr>
              <a:t>available resources</a:t>
            </a:r>
          </a:p>
          <a:p>
            <a:r>
              <a:rPr lang="en-NZ" sz="1800" b="0" smtClean="0">
                <a:latin typeface="Arial" charset="0"/>
                <a:cs typeface="Arial" charset="0"/>
              </a:rPr>
              <a:t>Will deliver economic benefits</a:t>
            </a:r>
            <a:endParaRPr lang="en-AU" sz="1800" b="0" smtClean="0">
              <a:latin typeface="Arial" charset="0"/>
              <a:cs typeface="Arial" charset="0"/>
            </a:endParaRPr>
          </a:p>
        </p:txBody>
      </p:sp>
      <p:pic>
        <p:nvPicPr>
          <p:cNvPr id="3079" name="Picture 7" descr="C:\Documents and Settings\sarah\Desktop\Wind_Energy_2030_Document_Web_Pag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838" y="1968500"/>
            <a:ext cx="2863850" cy="40528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342900" dist="190500" dir="2700000" algn="tl" rotWithShape="0">
              <a:prstClr val="black">
                <a:alpha val="37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RM Master 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M Master v1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GRM Master 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M Master 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M Master 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M Master 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M Master 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M Master 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M Master 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M Master 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M Master 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M Master 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M Master 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M Master 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929</Words>
  <Application>Microsoft Office PowerPoint</Application>
  <PresentationFormat>On-screen Show (4:3)</PresentationFormat>
  <Paragraphs>244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ＭＳ Ｐゴシック</vt:lpstr>
      <vt:lpstr>Tahoma</vt:lpstr>
      <vt:lpstr>Calibri</vt:lpstr>
      <vt:lpstr>Helvetica Light</vt:lpstr>
      <vt:lpstr>blank</vt:lpstr>
      <vt:lpstr>Wind energy in NZ</vt:lpstr>
      <vt:lpstr>About NZWEA</vt:lpstr>
      <vt:lpstr>Agenda</vt:lpstr>
      <vt:lpstr>Wind generation - today</vt:lpstr>
      <vt:lpstr>Who is involved?</vt:lpstr>
      <vt:lpstr>Wind capacity – 2001 to present</vt:lpstr>
      <vt:lpstr>A long way in a short time…</vt:lpstr>
      <vt:lpstr>Rapid international growth</vt:lpstr>
      <vt:lpstr>Vision:  Wind energy 20% by 2030</vt:lpstr>
      <vt:lpstr>The electricity system in 2030</vt:lpstr>
      <vt:lpstr>Slide 11</vt:lpstr>
      <vt:lpstr>Economic benefits</vt:lpstr>
      <vt:lpstr>Economic benefits</vt:lpstr>
      <vt:lpstr>In 2030 NZWEA expects</vt:lpstr>
      <vt:lpstr>Challenges on the path to 2030</vt:lpstr>
      <vt:lpstr>Competing directly with  alternative technologies</vt:lpstr>
      <vt:lpstr>Cost effective</vt:lpstr>
      <vt:lpstr>Reducing cost of energy</vt:lpstr>
      <vt:lpstr>Reducing costs</vt:lpstr>
      <vt:lpstr>Cost of energy drivers</vt:lpstr>
      <vt:lpstr>Challenges on the path to 2030</vt:lpstr>
      <vt:lpstr>The wind always blows …</vt:lpstr>
      <vt:lpstr>  </vt:lpstr>
      <vt:lpstr>And blows…</vt:lpstr>
      <vt:lpstr>Slide 25</vt:lpstr>
      <vt:lpstr>Challenges on the path to 2030</vt:lpstr>
      <vt:lpstr>A challenge, but…  </vt:lpstr>
      <vt:lpstr>Helping to stabilise the network</vt:lpstr>
      <vt:lpstr>Challenges on the path to 2030</vt:lpstr>
      <vt:lpstr>New Zealanders like wind</vt:lpstr>
      <vt:lpstr>NZWEA’s focus</vt:lpstr>
      <vt:lpstr>A final thought: the stages of  electricity generation in NZ</vt:lpstr>
      <vt:lpstr>A final thought: the stages of  electricity generation in NZ</vt:lpstr>
      <vt:lpstr>A final thought: the stages of  electricity generation in NZ</vt:lpstr>
      <vt:lpstr>A final thought: the stages of  electricity generation in NZ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in the mainstream</dc:title>
  <dc:creator> </dc:creator>
  <cp:lastModifiedBy>eric</cp:lastModifiedBy>
  <cp:revision>29</cp:revision>
  <dcterms:created xsi:type="dcterms:W3CDTF">2012-08-30T01:45:41Z</dcterms:created>
  <dcterms:modified xsi:type="dcterms:W3CDTF">2012-09-20T04:28:12Z</dcterms:modified>
</cp:coreProperties>
</file>